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8" r:id="rId2"/>
    <p:sldId id="264" r:id="rId3"/>
    <p:sldId id="273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279" r:id="rId25"/>
    <p:sldId id="267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Twinkl" panose="020B0604020202020204" charset="0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A1D9"/>
    <a:srgbClr val="ACDDFC"/>
    <a:srgbClr val="5E9B72"/>
    <a:srgbClr val="436D51"/>
    <a:srgbClr val="FFFFFF"/>
    <a:srgbClr val="18A0DB"/>
    <a:srgbClr val="DE1E5A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50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39246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Ten green bottles standing on the wall,</a:t>
            </a:r>
          </a:p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Ten green bottles standing on the wall,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367499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And if four green bottles should accidentally fall,</a:t>
            </a:r>
          </a:p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There’ll be six green bottles standing on the wall.</a:t>
            </a:r>
            <a:endParaRPr lang="en-GB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44500" y="3168137"/>
            <a:ext cx="8242300" cy="3245363"/>
            <a:chOff x="444500" y="3168137"/>
            <a:chExt cx="8242300" cy="32453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3168137"/>
              <a:ext cx="4737101" cy="23832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0" r="5000" b="70423"/>
            <a:stretch/>
          </p:blipFill>
          <p:spPr>
            <a:xfrm>
              <a:off x="444500" y="4813538"/>
              <a:ext cx="8242300" cy="1599962"/>
            </a:xfrm>
            <a:prstGeom prst="roundRect">
              <a:avLst>
                <a:gd name="adj" fmla="val 10062"/>
              </a:avLst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629" y="2329881"/>
            <a:ext cx="350976" cy="10938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04" y="2367241"/>
            <a:ext cx="350976" cy="1093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53" y="2325201"/>
            <a:ext cx="350976" cy="10938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02" y="2293671"/>
            <a:ext cx="350976" cy="10938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22" y="2325201"/>
            <a:ext cx="350976" cy="109381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69299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1262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3225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35188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7150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10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36" y="2351726"/>
            <a:ext cx="350976" cy="10938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11" y="2305006"/>
            <a:ext cx="350976" cy="10938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960" y="2305006"/>
            <a:ext cx="350976" cy="10938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09" y="2305006"/>
            <a:ext cx="350976" cy="10938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29" y="2357558"/>
            <a:ext cx="350976" cy="109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5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0.10121 3.7037E-7 C 0.1467 3.7037E-7 0.2026 0.06898 0.2026 0.125 L 0.2026 0.25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9878 -7.40741E-7 C 0.14305 -7.40741E-7 0.19757 0.06898 0.19757 0.125 L 0.19757 0.25 " pathEditMode="relative" rAng="0" ptsTypes="AAAA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974 -7.40741E-7 C 0.14097 -7.40741E-7 0.19479 0.06898 0.19479 0.125 L 0.19479 0.25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9583 -7.40741E-7 C 0.13871 -7.40741E-7 0.19167 0.06898 0.19167 0.125 L 0.19167 0.25 " pathEditMode="relative" rAng="0" ptsTypes="AAA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82112" y="692332"/>
            <a:ext cx="2179776" cy="2179776"/>
          </a:xfrm>
          <a:prstGeom prst="ellipse">
            <a:avLst/>
          </a:prstGeom>
          <a:solidFill>
            <a:srgbClr val="FFFFFF"/>
          </a:solidFill>
          <a:ln w="38100">
            <a:solidFill>
              <a:srgbClr val="5E9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Twinkl" pitchFamily="2" charset="0"/>
              </a:rPr>
              <a:t>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69299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1262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3225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35188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7150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9" name="Straight Connector 8"/>
          <p:cNvCxnSpPr>
            <a:stCxn id="3" idx="3"/>
            <a:endCxn id="21" idx="7"/>
          </p:cNvCxnSpPr>
          <p:nvPr/>
        </p:nvCxnSpPr>
        <p:spPr>
          <a:xfrm flipH="1">
            <a:off x="3255467" y="2552887"/>
            <a:ext cx="545866" cy="761189"/>
          </a:xfrm>
          <a:prstGeom prst="line">
            <a:avLst/>
          </a:prstGeom>
          <a:ln w="38100">
            <a:solidFill>
              <a:srgbClr val="436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" idx="5"/>
            <a:endCxn id="22" idx="1"/>
          </p:cNvCxnSpPr>
          <p:nvPr/>
        </p:nvCxnSpPr>
        <p:spPr>
          <a:xfrm>
            <a:off x="5342667" y="2552887"/>
            <a:ext cx="608546" cy="761189"/>
          </a:xfrm>
          <a:prstGeom prst="line">
            <a:avLst/>
          </a:prstGeom>
          <a:ln w="38100">
            <a:solidFill>
              <a:srgbClr val="436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394912" y="2994855"/>
            <a:ext cx="2179776" cy="2179776"/>
            <a:chOff x="1394912" y="2994855"/>
            <a:chExt cx="2179776" cy="2179776"/>
          </a:xfrm>
        </p:grpSpPr>
        <p:sp>
          <p:nvSpPr>
            <p:cNvPr id="21" name="Oval 20"/>
            <p:cNvSpPr/>
            <p:nvPr/>
          </p:nvSpPr>
          <p:spPr>
            <a:xfrm>
              <a:off x="1394912" y="2994855"/>
              <a:ext cx="2179776" cy="21797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5E9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010" y="4155717"/>
              <a:ext cx="222932" cy="69476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7230" y="3282546"/>
              <a:ext cx="222932" cy="69476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154" y="3282546"/>
              <a:ext cx="222932" cy="69476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9066" y="4147575"/>
              <a:ext cx="222932" cy="69476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42" y="4147575"/>
              <a:ext cx="222932" cy="69476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466" y="3282546"/>
              <a:ext cx="222932" cy="69476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5631992" y="2994855"/>
            <a:ext cx="2179776" cy="2179776"/>
            <a:chOff x="5631992" y="2994855"/>
            <a:chExt cx="2179776" cy="2179776"/>
          </a:xfrm>
        </p:grpSpPr>
        <p:sp>
          <p:nvSpPr>
            <p:cNvPr id="22" name="Oval 21"/>
            <p:cNvSpPr/>
            <p:nvPr/>
          </p:nvSpPr>
          <p:spPr>
            <a:xfrm>
              <a:off x="5631992" y="2994855"/>
              <a:ext cx="2179776" cy="21797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5E9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934" y="3308222"/>
              <a:ext cx="222932" cy="69476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7143" y="3302659"/>
              <a:ext cx="222932" cy="694766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7143" y="4139098"/>
              <a:ext cx="222932" cy="69476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934" y="4139098"/>
              <a:ext cx="222932" cy="6947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024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39246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Ten green bottles standing on the wall,</a:t>
            </a:r>
          </a:p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Ten green bottles standing on the wall,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367499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And if five green bottles should accidentally fall,</a:t>
            </a:r>
          </a:p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There’ll be five green bottles standing on the wall.</a:t>
            </a:r>
            <a:endParaRPr lang="en-GB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44500" y="3168137"/>
            <a:ext cx="8242300" cy="3245363"/>
            <a:chOff x="444500" y="3168137"/>
            <a:chExt cx="8242300" cy="32453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3168137"/>
              <a:ext cx="4737101" cy="23832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0" r="5000" b="70423"/>
            <a:stretch/>
          </p:blipFill>
          <p:spPr>
            <a:xfrm>
              <a:off x="444500" y="4813538"/>
              <a:ext cx="8242300" cy="1599962"/>
            </a:xfrm>
            <a:prstGeom prst="roundRect">
              <a:avLst>
                <a:gd name="adj" fmla="val 10062"/>
              </a:avLst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2569299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1262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3225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35188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7150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10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629" y="2329881"/>
            <a:ext cx="350976" cy="10938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04" y="2367241"/>
            <a:ext cx="350976" cy="109381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53" y="2325201"/>
            <a:ext cx="350976" cy="10938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02" y="2293671"/>
            <a:ext cx="350976" cy="10938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22" y="2325201"/>
            <a:ext cx="350976" cy="10938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36" y="2351726"/>
            <a:ext cx="350976" cy="10938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11" y="2305006"/>
            <a:ext cx="350976" cy="109381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960" y="2305006"/>
            <a:ext cx="350976" cy="109381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09" y="2305006"/>
            <a:ext cx="350976" cy="109381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29" y="2357558"/>
            <a:ext cx="350976" cy="109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6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0.10121 3.7037E-7 C 0.1467 3.7037E-7 0.2026 0.06898 0.2026 0.125 L 0.2026 0.25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9878 -7.40741E-7 C 0.14305 -7.40741E-7 0.19757 0.06898 0.19757 0.125 L 0.19757 0.25 " pathEditMode="relative" rAng="0" ptsTypes="AAAA">
                                      <p:cBhvr>
                                        <p:cTn id="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974 -7.40741E-7 C 0.14097 -7.40741E-7 0.19479 0.06898 0.19479 0.125 L 0.19479 0.25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9583 -7.40741E-7 C 0.13871 -7.40741E-7 0.19167 0.06898 0.19167 0.125 L 0.19167 0.25 " pathEditMode="relative" rAng="0" ptsTypes="AAAA">
                                      <p:cBhvr>
                                        <p:cTn id="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0.09497 -3.7037E-6 C 0.13768 -3.7037E-6 0.19011 0.06899 0.19011 0.125 L 0.19011 0.25 " pathEditMode="relative" rAng="0" ptsTypes="AA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82112" y="692332"/>
            <a:ext cx="2179776" cy="2179776"/>
          </a:xfrm>
          <a:prstGeom prst="ellipse">
            <a:avLst/>
          </a:prstGeom>
          <a:solidFill>
            <a:srgbClr val="FFFFFF"/>
          </a:solidFill>
          <a:ln w="38100">
            <a:solidFill>
              <a:srgbClr val="5E9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Twinkl" pitchFamily="2" charset="0"/>
              </a:rPr>
              <a:t>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69299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1262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3225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35188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7150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9" name="Straight Connector 8"/>
          <p:cNvCxnSpPr>
            <a:stCxn id="3" idx="3"/>
            <a:endCxn id="21" idx="7"/>
          </p:cNvCxnSpPr>
          <p:nvPr/>
        </p:nvCxnSpPr>
        <p:spPr>
          <a:xfrm flipH="1">
            <a:off x="3255467" y="2552887"/>
            <a:ext cx="545866" cy="761189"/>
          </a:xfrm>
          <a:prstGeom prst="line">
            <a:avLst/>
          </a:prstGeom>
          <a:ln w="38100">
            <a:solidFill>
              <a:srgbClr val="436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" idx="5"/>
            <a:endCxn id="22" idx="1"/>
          </p:cNvCxnSpPr>
          <p:nvPr/>
        </p:nvCxnSpPr>
        <p:spPr>
          <a:xfrm>
            <a:off x="5342667" y="2552887"/>
            <a:ext cx="608546" cy="761189"/>
          </a:xfrm>
          <a:prstGeom prst="line">
            <a:avLst/>
          </a:prstGeom>
          <a:ln w="38100">
            <a:solidFill>
              <a:srgbClr val="436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394912" y="2994855"/>
            <a:ext cx="2179776" cy="2179776"/>
            <a:chOff x="1394912" y="2994855"/>
            <a:chExt cx="2179776" cy="2179776"/>
          </a:xfrm>
        </p:grpSpPr>
        <p:sp>
          <p:nvSpPr>
            <p:cNvPr id="21" name="Oval 20"/>
            <p:cNvSpPr/>
            <p:nvPr/>
          </p:nvSpPr>
          <p:spPr>
            <a:xfrm>
              <a:off x="1394912" y="2994855"/>
              <a:ext cx="2179776" cy="21797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5E9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010" y="4155717"/>
              <a:ext cx="222932" cy="69476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154" y="3282546"/>
              <a:ext cx="222932" cy="69476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9066" y="3737360"/>
              <a:ext cx="222932" cy="69476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42" y="4147575"/>
              <a:ext cx="222932" cy="69476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466" y="3282546"/>
              <a:ext cx="222932" cy="694766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5631992" y="2994855"/>
            <a:ext cx="2179776" cy="2179776"/>
            <a:chOff x="5631992" y="2994855"/>
            <a:chExt cx="2179776" cy="2179776"/>
          </a:xfrm>
        </p:grpSpPr>
        <p:sp>
          <p:nvSpPr>
            <p:cNvPr id="22" name="Oval 21"/>
            <p:cNvSpPr/>
            <p:nvPr/>
          </p:nvSpPr>
          <p:spPr>
            <a:xfrm>
              <a:off x="5631992" y="2994855"/>
              <a:ext cx="2179776" cy="21797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5E9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5116" y="3324841"/>
              <a:ext cx="222932" cy="69476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7804" y="3319278"/>
              <a:ext cx="222932" cy="694766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7804" y="4155717"/>
              <a:ext cx="222932" cy="69476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5116" y="4155717"/>
              <a:ext cx="222932" cy="69476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1460" y="3753979"/>
              <a:ext cx="222932" cy="6947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4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39246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Ten green bottles standing on the wall,</a:t>
            </a:r>
          </a:p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Ten green bottles standing on the wall,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367499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And if six green bottles should accidentally fall,</a:t>
            </a:r>
          </a:p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There’ll be four green bottles standing on the wall.</a:t>
            </a:r>
            <a:endParaRPr lang="en-GB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44500" y="3168137"/>
            <a:ext cx="8242300" cy="3245363"/>
            <a:chOff x="444500" y="3168137"/>
            <a:chExt cx="8242300" cy="32453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3168137"/>
              <a:ext cx="4737101" cy="23832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0" r="5000" b="70423"/>
            <a:stretch/>
          </p:blipFill>
          <p:spPr>
            <a:xfrm>
              <a:off x="444500" y="4813538"/>
              <a:ext cx="8242300" cy="1599962"/>
            </a:xfrm>
            <a:prstGeom prst="roundRect">
              <a:avLst>
                <a:gd name="adj" fmla="val 10062"/>
              </a:avLst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2569299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1262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3225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35188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7150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10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629" y="2329881"/>
            <a:ext cx="350976" cy="10938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04" y="2367241"/>
            <a:ext cx="350976" cy="109381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53" y="2325201"/>
            <a:ext cx="350976" cy="10938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02" y="2293671"/>
            <a:ext cx="350976" cy="10938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22" y="2325201"/>
            <a:ext cx="350976" cy="10938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36" y="2351726"/>
            <a:ext cx="350976" cy="10938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11" y="2305006"/>
            <a:ext cx="350976" cy="109381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960" y="2305006"/>
            <a:ext cx="350976" cy="109381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09" y="2305006"/>
            <a:ext cx="350976" cy="109381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29" y="2357558"/>
            <a:ext cx="350976" cy="109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8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0.10121 3.7037E-7 C 0.1467 3.7037E-7 0.2026 0.06898 0.2026 0.125 L 0.2026 0.25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9878 -7.40741E-7 C 0.14305 -7.40741E-7 0.19757 0.06898 0.19757 0.125 L 0.19757 0.25 " pathEditMode="relative" rAng="0" ptsTypes="AAAA">
                                      <p:cBhvr>
                                        <p:cTn id="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974 -7.40741E-7 C 0.14097 -7.40741E-7 0.19479 0.06898 0.19479 0.125 L 0.19479 0.25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9583 -7.40741E-7 C 0.13871 -7.40741E-7 0.19167 0.06898 0.19167 0.125 L 0.19167 0.25 " pathEditMode="relative" rAng="0" ptsTypes="AAAA">
                                      <p:cBhvr>
                                        <p:cTn id="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0.09497 -3.7037E-6 C 0.13768 -3.7037E-6 0.19011 0.06899 0.19011 0.125 L 0.19011 0.25 " pathEditMode="relative" rAng="0" ptsTypes="AA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 L 0.09427 0 C 0.13663 0 0.18871 0.06898 0.18871 0.125 L 0.18871 0.25 " pathEditMode="relative" rAng="0" ptsTypes="AA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82112" y="692332"/>
            <a:ext cx="2179776" cy="2179776"/>
          </a:xfrm>
          <a:prstGeom prst="ellipse">
            <a:avLst/>
          </a:prstGeom>
          <a:solidFill>
            <a:srgbClr val="FFFFFF"/>
          </a:solidFill>
          <a:ln w="38100">
            <a:solidFill>
              <a:srgbClr val="5E9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Twinkl" pitchFamily="2" charset="0"/>
              </a:rPr>
              <a:t>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69299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1262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3225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35188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7150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9" name="Straight Connector 8"/>
          <p:cNvCxnSpPr>
            <a:stCxn id="3" idx="3"/>
            <a:endCxn id="21" idx="7"/>
          </p:cNvCxnSpPr>
          <p:nvPr/>
        </p:nvCxnSpPr>
        <p:spPr>
          <a:xfrm flipH="1">
            <a:off x="3255467" y="2552887"/>
            <a:ext cx="545866" cy="761189"/>
          </a:xfrm>
          <a:prstGeom prst="line">
            <a:avLst/>
          </a:prstGeom>
          <a:ln w="38100">
            <a:solidFill>
              <a:srgbClr val="436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" idx="5"/>
            <a:endCxn id="22" idx="1"/>
          </p:cNvCxnSpPr>
          <p:nvPr/>
        </p:nvCxnSpPr>
        <p:spPr>
          <a:xfrm>
            <a:off x="5342667" y="2552887"/>
            <a:ext cx="608546" cy="761189"/>
          </a:xfrm>
          <a:prstGeom prst="line">
            <a:avLst/>
          </a:prstGeom>
          <a:ln w="38100">
            <a:solidFill>
              <a:srgbClr val="436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631992" y="2994855"/>
            <a:ext cx="2179776" cy="2179776"/>
            <a:chOff x="1394912" y="2994855"/>
            <a:chExt cx="2179776" cy="2179776"/>
          </a:xfrm>
        </p:grpSpPr>
        <p:sp>
          <p:nvSpPr>
            <p:cNvPr id="30" name="Oval 29"/>
            <p:cNvSpPr/>
            <p:nvPr/>
          </p:nvSpPr>
          <p:spPr>
            <a:xfrm>
              <a:off x="1394912" y="2994855"/>
              <a:ext cx="2179776" cy="21797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5E9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010" y="4155717"/>
              <a:ext cx="222932" cy="69476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7230" y="3282546"/>
              <a:ext cx="222932" cy="69476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154" y="3282546"/>
              <a:ext cx="222932" cy="69476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9066" y="4147575"/>
              <a:ext cx="222932" cy="69476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42" y="4147575"/>
              <a:ext cx="222932" cy="69476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466" y="3282546"/>
              <a:ext cx="222932" cy="694766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1394912" y="2994855"/>
            <a:ext cx="2179776" cy="2179776"/>
            <a:chOff x="5631992" y="2994855"/>
            <a:chExt cx="2179776" cy="2179776"/>
          </a:xfrm>
        </p:grpSpPr>
        <p:sp>
          <p:nvSpPr>
            <p:cNvPr id="40" name="Oval 39"/>
            <p:cNvSpPr/>
            <p:nvPr/>
          </p:nvSpPr>
          <p:spPr>
            <a:xfrm>
              <a:off x="5631992" y="2994855"/>
              <a:ext cx="2179776" cy="21797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5E9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934" y="3308222"/>
              <a:ext cx="222932" cy="694766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7143" y="3302659"/>
              <a:ext cx="222932" cy="69476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7143" y="4139098"/>
              <a:ext cx="222932" cy="69476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934" y="4139098"/>
              <a:ext cx="222932" cy="6947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928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39246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Ten green bottles standing on the wall,</a:t>
            </a:r>
          </a:p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Ten green bottles standing on the wall,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367499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And if seven green bottles should accidentally fall,</a:t>
            </a:r>
          </a:p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There’ll be three green bottles standing on the wall.</a:t>
            </a:r>
            <a:endParaRPr lang="en-GB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44500" y="3168137"/>
            <a:ext cx="8242300" cy="3245363"/>
            <a:chOff x="444500" y="3168137"/>
            <a:chExt cx="8242300" cy="32453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3168137"/>
              <a:ext cx="4737101" cy="23832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0" r="5000" b="70423"/>
            <a:stretch/>
          </p:blipFill>
          <p:spPr>
            <a:xfrm>
              <a:off x="444500" y="4813538"/>
              <a:ext cx="8242300" cy="1599962"/>
            </a:xfrm>
            <a:prstGeom prst="roundRect">
              <a:avLst>
                <a:gd name="adj" fmla="val 10062"/>
              </a:avLst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2569299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1262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3225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35188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7150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10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629" y="2329881"/>
            <a:ext cx="350976" cy="10938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04" y="2367241"/>
            <a:ext cx="350976" cy="109381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53" y="2325201"/>
            <a:ext cx="350976" cy="10938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02" y="2293671"/>
            <a:ext cx="350976" cy="10938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22" y="2325201"/>
            <a:ext cx="350976" cy="10938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36" y="2351726"/>
            <a:ext cx="350976" cy="10938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11" y="2305006"/>
            <a:ext cx="350976" cy="109381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960" y="2305006"/>
            <a:ext cx="350976" cy="109381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09" y="2305006"/>
            <a:ext cx="350976" cy="109381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29" y="2357558"/>
            <a:ext cx="350976" cy="109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1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0.10121 3.7037E-7 C 0.1467 3.7037E-7 0.2026 0.06898 0.2026 0.125 L 0.2026 0.25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9878 -7.40741E-7 C 0.14305 -7.40741E-7 0.19757 0.06898 0.19757 0.125 L 0.19757 0.25 " pathEditMode="relative" rAng="0" ptsTypes="AAAA">
                                      <p:cBhvr>
                                        <p:cTn id="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974 -7.40741E-7 C 0.14097 -7.40741E-7 0.19479 0.06898 0.19479 0.125 L 0.19479 0.25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9583 -7.40741E-7 C 0.13871 -7.40741E-7 0.19167 0.06898 0.19167 0.125 L 0.19167 0.25 " pathEditMode="relative" rAng="0" ptsTypes="AAAA">
                                      <p:cBhvr>
                                        <p:cTn id="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0.09497 -3.7037E-6 C 0.13768 -3.7037E-6 0.19011 0.06899 0.19011 0.125 L 0.19011 0.25 " pathEditMode="relative" rAng="0" ptsTypes="AA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 L 0.09427 0 C 0.13663 0 0.18871 0.06898 0.18871 0.125 L 0.18871 0.25 " pathEditMode="relative" rAng="0" ptsTypes="AA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0.08472 -3.7037E-7 C 0.12292 -3.7037E-7 0.16979 0.07199 0.16979 0.13056 L 0.16979 0.26111 " pathEditMode="relative" rAng="0" ptsTypes="AAAA">
                                      <p:cBhvr>
                                        <p:cTn id="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82112" y="692332"/>
            <a:ext cx="2179776" cy="2179776"/>
          </a:xfrm>
          <a:prstGeom prst="ellipse">
            <a:avLst/>
          </a:prstGeom>
          <a:solidFill>
            <a:srgbClr val="FFFFFF"/>
          </a:solidFill>
          <a:ln w="38100">
            <a:solidFill>
              <a:srgbClr val="5E9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Twinkl" pitchFamily="2" charset="0"/>
              </a:rPr>
              <a:t>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69299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1262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3225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35188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7150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9" name="Straight Connector 8"/>
          <p:cNvCxnSpPr>
            <a:stCxn id="3" idx="3"/>
            <a:endCxn id="21" idx="7"/>
          </p:cNvCxnSpPr>
          <p:nvPr/>
        </p:nvCxnSpPr>
        <p:spPr>
          <a:xfrm flipH="1">
            <a:off x="3255467" y="2552887"/>
            <a:ext cx="545866" cy="761189"/>
          </a:xfrm>
          <a:prstGeom prst="line">
            <a:avLst/>
          </a:prstGeom>
          <a:ln w="38100">
            <a:solidFill>
              <a:srgbClr val="436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" idx="5"/>
            <a:endCxn id="22" idx="1"/>
          </p:cNvCxnSpPr>
          <p:nvPr/>
        </p:nvCxnSpPr>
        <p:spPr>
          <a:xfrm>
            <a:off x="5342667" y="2552887"/>
            <a:ext cx="608546" cy="761189"/>
          </a:xfrm>
          <a:prstGeom prst="line">
            <a:avLst/>
          </a:prstGeom>
          <a:ln w="38100">
            <a:solidFill>
              <a:srgbClr val="436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631992" y="2984343"/>
            <a:ext cx="2179776" cy="2179776"/>
            <a:chOff x="1394912" y="2994855"/>
            <a:chExt cx="2179776" cy="2179776"/>
          </a:xfrm>
        </p:grpSpPr>
        <p:sp>
          <p:nvSpPr>
            <p:cNvPr id="30" name="Oval 29"/>
            <p:cNvSpPr/>
            <p:nvPr/>
          </p:nvSpPr>
          <p:spPr>
            <a:xfrm>
              <a:off x="1394912" y="2994855"/>
              <a:ext cx="2179776" cy="21797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5E9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196" y="4155717"/>
              <a:ext cx="222932" cy="69476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7230" y="3282546"/>
              <a:ext cx="222932" cy="69476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154" y="3282546"/>
              <a:ext cx="222932" cy="69476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252" y="4147575"/>
              <a:ext cx="222932" cy="69476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7580" y="3282546"/>
              <a:ext cx="222932" cy="69476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328" y="4147575"/>
              <a:ext cx="222932" cy="69476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869" y="4139009"/>
              <a:ext cx="222932" cy="694766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1394912" y="2994855"/>
            <a:ext cx="2179776" cy="2179776"/>
            <a:chOff x="5631992" y="2994855"/>
            <a:chExt cx="2179776" cy="2179776"/>
          </a:xfrm>
        </p:grpSpPr>
        <p:sp>
          <p:nvSpPr>
            <p:cNvPr id="41" name="Oval 40"/>
            <p:cNvSpPr/>
            <p:nvPr/>
          </p:nvSpPr>
          <p:spPr>
            <a:xfrm>
              <a:off x="5631992" y="2994855"/>
              <a:ext cx="2179776" cy="21797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5E9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6716" y="3732411"/>
              <a:ext cx="222932" cy="69476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925" y="3726848"/>
              <a:ext cx="222932" cy="69476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7507" y="3737360"/>
              <a:ext cx="222932" cy="6947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71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39246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Ten green bottles standing on the wall,</a:t>
            </a:r>
          </a:p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Ten green bottles standing on the wall,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367499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And if eight green bottles should accidentally fall,</a:t>
            </a:r>
          </a:p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There’ll be two green bottles standing on the wall.</a:t>
            </a:r>
            <a:endParaRPr lang="en-GB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44500" y="3168137"/>
            <a:ext cx="8242300" cy="3245363"/>
            <a:chOff x="444500" y="3168137"/>
            <a:chExt cx="8242300" cy="32453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3168137"/>
              <a:ext cx="4737101" cy="23832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0" r="5000" b="70423"/>
            <a:stretch/>
          </p:blipFill>
          <p:spPr>
            <a:xfrm>
              <a:off x="444500" y="4813538"/>
              <a:ext cx="8242300" cy="1599962"/>
            </a:xfrm>
            <a:prstGeom prst="roundRect">
              <a:avLst>
                <a:gd name="adj" fmla="val 10062"/>
              </a:avLst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2569299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1262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3225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35188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7150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10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629" y="2329881"/>
            <a:ext cx="350976" cy="10938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04" y="2367241"/>
            <a:ext cx="350976" cy="109381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53" y="2325201"/>
            <a:ext cx="350976" cy="10938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02" y="2293671"/>
            <a:ext cx="350976" cy="10938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22" y="2325201"/>
            <a:ext cx="350976" cy="10938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36" y="2351726"/>
            <a:ext cx="350976" cy="10938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11" y="2305006"/>
            <a:ext cx="350976" cy="109381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960" y="2305006"/>
            <a:ext cx="350976" cy="109381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09" y="2305006"/>
            <a:ext cx="350976" cy="109381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29" y="2357558"/>
            <a:ext cx="350976" cy="109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2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0.10121 3.7037E-7 C 0.1467 3.7037E-7 0.2026 0.06898 0.2026 0.125 L 0.2026 0.25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9878 -7.40741E-7 C 0.14305 -7.40741E-7 0.19757 0.06898 0.19757 0.125 L 0.19757 0.25 " pathEditMode="relative" rAng="0" ptsTypes="AAAA">
                                      <p:cBhvr>
                                        <p:cTn id="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974 -7.40741E-7 C 0.14097 -7.40741E-7 0.19479 0.06898 0.19479 0.125 L 0.19479 0.25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9583 -7.40741E-7 C 0.13871 -7.40741E-7 0.19167 0.06898 0.19167 0.125 L 0.19167 0.25 " pathEditMode="relative" rAng="0" ptsTypes="AAAA">
                                      <p:cBhvr>
                                        <p:cTn id="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0.09497 -3.7037E-6 C 0.13768 -3.7037E-6 0.19011 0.06899 0.19011 0.125 L 0.19011 0.25 " pathEditMode="relative" rAng="0" ptsTypes="AA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 L 0.09427 0 C 0.13663 0 0.18871 0.06898 0.18871 0.125 L 0.18871 0.25 " pathEditMode="relative" rAng="0" ptsTypes="AA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0.08472 -3.7037E-7 C 0.12292 -3.7037E-7 0.16979 0.07199 0.16979 0.13056 L 0.16979 0.26111 " pathEditMode="relative" rAng="0" ptsTypes="AAAA">
                                      <p:cBhvr>
                                        <p:cTn id="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0.07934 0 C 0.11493 0 0.15885 0.0706 0.15885 0.12824 L 0.15885 0.25648 " pathEditMode="relative" rAng="0" ptsTypes="AAAA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82112" y="692332"/>
            <a:ext cx="2179776" cy="2179776"/>
          </a:xfrm>
          <a:prstGeom prst="ellipse">
            <a:avLst/>
          </a:prstGeom>
          <a:solidFill>
            <a:srgbClr val="FFFFFF"/>
          </a:solidFill>
          <a:ln w="38100">
            <a:solidFill>
              <a:srgbClr val="5E9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Twinkl" pitchFamily="2" charset="0"/>
              </a:rPr>
              <a:t>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69299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1262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3225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35188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7150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9" name="Straight Connector 8"/>
          <p:cNvCxnSpPr>
            <a:stCxn id="3" idx="3"/>
            <a:endCxn id="21" idx="7"/>
          </p:cNvCxnSpPr>
          <p:nvPr/>
        </p:nvCxnSpPr>
        <p:spPr>
          <a:xfrm flipH="1">
            <a:off x="3255467" y="2552887"/>
            <a:ext cx="545866" cy="761189"/>
          </a:xfrm>
          <a:prstGeom prst="line">
            <a:avLst/>
          </a:prstGeom>
          <a:ln w="38100">
            <a:solidFill>
              <a:srgbClr val="436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" idx="5"/>
            <a:endCxn id="22" idx="1"/>
          </p:cNvCxnSpPr>
          <p:nvPr/>
        </p:nvCxnSpPr>
        <p:spPr>
          <a:xfrm>
            <a:off x="5342667" y="2552887"/>
            <a:ext cx="608546" cy="761189"/>
          </a:xfrm>
          <a:prstGeom prst="line">
            <a:avLst/>
          </a:prstGeom>
          <a:ln w="38100">
            <a:solidFill>
              <a:srgbClr val="436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625220" y="2994855"/>
            <a:ext cx="2179776" cy="2179776"/>
            <a:chOff x="1394912" y="2994855"/>
            <a:chExt cx="2179776" cy="2179776"/>
          </a:xfrm>
        </p:grpSpPr>
        <p:sp>
          <p:nvSpPr>
            <p:cNvPr id="30" name="Oval 29"/>
            <p:cNvSpPr/>
            <p:nvPr/>
          </p:nvSpPr>
          <p:spPr>
            <a:xfrm>
              <a:off x="1394912" y="2994855"/>
              <a:ext cx="2179776" cy="21797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5E9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196" y="4155717"/>
              <a:ext cx="222932" cy="69476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4102" y="3282546"/>
              <a:ext cx="222932" cy="69476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8026" y="3282546"/>
              <a:ext cx="222932" cy="69476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252" y="4147575"/>
              <a:ext cx="222932" cy="69476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4452" y="3282546"/>
              <a:ext cx="222932" cy="69476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328" y="4147575"/>
              <a:ext cx="222932" cy="69476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869" y="4139009"/>
              <a:ext cx="222932" cy="694766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802" y="3282546"/>
              <a:ext cx="222932" cy="694766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1388140" y="2994855"/>
            <a:ext cx="2179776" cy="2179776"/>
            <a:chOff x="5631992" y="2994855"/>
            <a:chExt cx="2179776" cy="2179776"/>
          </a:xfrm>
        </p:grpSpPr>
        <p:sp>
          <p:nvSpPr>
            <p:cNvPr id="42" name="Oval 41"/>
            <p:cNvSpPr/>
            <p:nvPr/>
          </p:nvSpPr>
          <p:spPr>
            <a:xfrm>
              <a:off x="5631992" y="2994855"/>
              <a:ext cx="2179776" cy="21797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5E9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4599" y="3732411"/>
              <a:ext cx="222932" cy="69476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808" y="3726848"/>
              <a:ext cx="222932" cy="6947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3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39246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Ten green bottles standing on the wall,</a:t>
            </a:r>
          </a:p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Ten green bottles standing on the wall,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367499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And if zero green bottles should accidentally fall,</a:t>
            </a:r>
          </a:p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There’ll be ten green bottles standing on the wall.</a:t>
            </a:r>
            <a:endParaRPr lang="en-GB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44500" y="3168137"/>
            <a:ext cx="8242300" cy="3245363"/>
            <a:chOff x="444500" y="3168137"/>
            <a:chExt cx="8242300" cy="32453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3168137"/>
              <a:ext cx="4737101" cy="23832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0" r="5000" b="70423"/>
            <a:stretch/>
          </p:blipFill>
          <p:spPr>
            <a:xfrm>
              <a:off x="444500" y="4813538"/>
              <a:ext cx="8242300" cy="1599962"/>
            </a:xfrm>
            <a:prstGeom prst="roundRect">
              <a:avLst>
                <a:gd name="adj" fmla="val 10062"/>
              </a:avLst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629" y="2329881"/>
            <a:ext cx="350976" cy="10938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04" y="2367241"/>
            <a:ext cx="350976" cy="1093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53" y="2325201"/>
            <a:ext cx="350976" cy="10938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02" y="2293671"/>
            <a:ext cx="350976" cy="10938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22" y="2325201"/>
            <a:ext cx="350976" cy="109381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69299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1262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3225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35188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7150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10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36" y="2351726"/>
            <a:ext cx="350976" cy="10938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11" y="2305006"/>
            <a:ext cx="350976" cy="10938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960" y="2305006"/>
            <a:ext cx="350976" cy="10938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09" y="2305006"/>
            <a:ext cx="350976" cy="10938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29" y="2357558"/>
            <a:ext cx="350976" cy="109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39246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Ten green bottles standing on the wall,</a:t>
            </a:r>
          </a:p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Ten green bottles standing on the wall,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367499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And if nine green bottles should accidentally fall,</a:t>
            </a:r>
          </a:p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There’ll be one green bottle standing on the wall.</a:t>
            </a:r>
            <a:endParaRPr lang="en-GB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44500" y="3168137"/>
            <a:ext cx="8242300" cy="3245363"/>
            <a:chOff x="444500" y="3168137"/>
            <a:chExt cx="8242300" cy="32453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3168137"/>
              <a:ext cx="4737101" cy="23832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0" r="5000" b="70423"/>
            <a:stretch/>
          </p:blipFill>
          <p:spPr>
            <a:xfrm>
              <a:off x="444500" y="4813538"/>
              <a:ext cx="8242300" cy="1599962"/>
            </a:xfrm>
            <a:prstGeom prst="roundRect">
              <a:avLst>
                <a:gd name="adj" fmla="val 10062"/>
              </a:avLst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2569299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1262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3225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35188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7150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10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629" y="2329881"/>
            <a:ext cx="350976" cy="10938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04" y="2367241"/>
            <a:ext cx="350976" cy="109381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53" y="2325201"/>
            <a:ext cx="350976" cy="10938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02" y="2293671"/>
            <a:ext cx="350976" cy="10938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22" y="2325201"/>
            <a:ext cx="350976" cy="10938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36" y="2351726"/>
            <a:ext cx="350976" cy="10938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11" y="2305006"/>
            <a:ext cx="350976" cy="109381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960" y="2305006"/>
            <a:ext cx="350976" cy="109381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09" y="2305006"/>
            <a:ext cx="350976" cy="109381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29" y="2357558"/>
            <a:ext cx="350976" cy="109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2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0.10121 3.7037E-7 C 0.1467 3.7037E-7 0.2026 0.06898 0.2026 0.125 L 0.2026 0.25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9878 -7.40741E-7 C 0.14305 -7.40741E-7 0.19757 0.06898 0.19757 0.125 L 0.19757 0.25 " pathEditMode="relative" rAng="0" ptsTypes="AAAA">
                                      <p:cBhvr>
                                        <p:cTn id="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974 -7.40741E-7 C 0.14097 -7.40741E-7 0.19479 0.06898 0.19479 0.125 L 0.19479 0.25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9583 -7.40741E-7 C 0.13871 -7.40741E-7 0.19167 0.06898 0.19167 0.125 L 0.19167 0.25 " pathEditMode="relative" rAng="0" ptsTypes="AAAA">
                                      <p:cBhvr>
                                        <p:cTn id="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0.09497 -3.7037E-6 C 0.13768 -3.7037E-6 0.19011 0.06899 0.19011 0.125 L 0.19011 0.25 " pathEditMode="relative" rAng="0" ptsTypes="AA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 L 0.09427 0 C 0.13663 0 0.18871 0.06898 0.18871 0.125 L 0.18871 0.25 " pathEditMode="relative" rAng="0" ptsTypes="AA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0.08472 -3.7037E-7 C 0.12292 -3.7037E-7 0.16979 0.07199 0.16979 0.13056 L 0.16979 0.26111 " pathEditMode="relative" rAng="0" ptsTypes="AAAA">
                                      <p:cBhvr>
                                        <p:cTn id="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0.07934 0 C 0.11493 0 0.15885 0.0706 0.15885 0.12824 L 0.15885 0.25648 " pathEditMode="relative" rAng="0" ptsTypes="AAAA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00"/>
                            </p:stCondLst>
                            <p:childTnLst>
                              <p:par>
                                <p:cTn id="67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0.07413 1.48148E-6 C 0.10747 1.48148E-6 0.14844 0.06898 0.14844 0.125 L 0.14844 0.25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13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82112" y="692332"/>
            <a:ext cx="2179776" cy="2179776"/>
          </a:xfrm>
          <a:prstGeom prst="ellipse">
            <a:avLst/>
          </a:prstGeom>
          <a:solidFill>
            <a:srgbClr val="FFFFFF"/>
          </a:solidFill>
          <a:ln w="38100">
            <a:solidFill>
              <a:srgbClr val="5E9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Twinkl" pitchFamily="2" charset="0"/>
              </a:rPr>
              <a:t>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69299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1262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3225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35188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7150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9" name="Straight Connector 8"/>
          <p:cNvCxnSpPr>
            <a:stCxn id="3" idx="3"/>
            <a:endCxn id="21" idx="7"/>
          </p:cNvCxnSpPr>
          <p:nvPr/>
        </p:nvCxnSpPr>
        <p:spPr>
          <a:xfrm flipH="1">
            <a:off x="3255467" y="2552887"/>
            <a:ext cx="545866" cy="761189"/>
          </a:xfrm>
          <a:prstGeom prst="line">
            <a:avLst/>
          </a:prstGeom>
          <a:ln w="38100">
            <a:solidFill>
              <a:srgbClr val="436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" idx="5"/>
            <a:endCxn id="22" idx="1"/>
          </p:cNvCxnSpPr>
          <p:nvPr/>
        </p:nvCxnSpPr>
        <p:spPr>
          <a:xfrm>
            <a:off x="5342667" y="2552887"/>
            <a:ext cx="608546" cy="761189"/>
          </a:xfrm>
          <a:prstGeom prst="line">
            <a:avLst/>
          </a:prstGeom>
          <a:ln w="38100">
            <a:solidFill>
              <a:srgbClr val="436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631992" y="2994855"/>
            <a:ext cx="2179776" cy="2179776"/>
            <a:chOff x="1394912" y="2994855"/>
            <a:chExt cx="2179776" cy="2179776"/>
          </a:xfrm>
        </p:grpSpPr>
        <p:sp>
          <p:nvSpPr>
            <p:cNvPr id="30" name="Oval 29"/>
            <p:cNvSpPr/>
            <p:nvPr/>
          </p:nvSpPr>
          <p:spPr>
            <a:xfrm>
              <a:off x="1394912" y="2994855"/>
              <a:ext cx="2179776" cy="21797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5E9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196" y="4155717"/>
              <a:ext cx="222932" cy="69476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5914" y="3261526"/>
              <a:ext cx="222932" cy="69476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9838" y="3261526"/>
              <a:ext cx="222932" cy="69476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092" y="3588507"/>
              <a:ext cx="222932" cy="69476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252" y="4147575"/>
              <a:ext cx="222932" cy="69476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6264" y="3261526"/>
              <a:ext cx="222932" cy="69476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328" y="4147575"/>
              <a:ext cx="222932" cy="694766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869" y="4139009"/>
              <a:ext cx="222932" cy="69476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636" y="3588507"/>
              <a:ext cx="222932" cy="694766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1402332" y="2994855"/>
            <a:ext cx="2179776" cy="2179776"/>
            <a:chOff x="5631992" y="2994855"/>
            <a:chExt cx="2179776" cy="2179776"/>
          </a:xfrm>
        </p:grpSpPr>
        <p:sp>
          <p:nvSpPr>
            <p:cNvPr id="43" name="Oval 42"/>
            <p:cNvSpPr/>
            <p:nvPr/>
          </p:nvSpPr>
          <p:spPr>
            <a:xfrm>
              <a:off x="5631992" y="2994855"/>
              <a:ext cx="2179776" cy="21797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5E9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414" y="3737360"/>
              <a:ext cx="222932" cy="6947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17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39246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Ten green bottles standing on the wall,</a:t>
            </a:r>
          </a:p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Ten green bottles standing on the wall,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367499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And if ten green bottles should accidentally fall,</a:t>
            </a:r>
          </a:p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There’ll be zero green bottles standing on the wall.</a:t>
            </a:r>
            <a:endParaRPr lang="en-GB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44500" y="3168137"/>
            <a:ext cx="8242300" cy="3245363"/>
            <a:chOff x="444500" y="3168137"/>
            <a:chExt cx="8242300" cy="32453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3168137"/>
              <a:ext cx="4737101" cy="23832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0" r="5000" b="70423"/>
            <a:stretch/>
          </p:blipFill>
          <p:spPr>
            <a:xfrm>
              <a:off x="444500" y="4813538"/>
              <a:ext cx="8242300" cy="1599962"/>
            </a:xfrm>
            <a:prstGeom prst="roundRect">
              <a:avLst>
                <a:gd name="adj" fmla="val 10062"/>
              </a:avLst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2569299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1262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3225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35188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7150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10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629" y="2329881"/>
            <a:ext cx="350976" cy="10938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04" y="2367241"/>
            <a:ext cx="350976" cy="109381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53" y="2325201"/>
            <a:ext cx="350976" cy="10938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02" y="2293671"/>
            <a:ext cx="350976" cy="10938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22" y="2325201"/>
            <a:ext cx="350976" cy="10938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36" y="2351726"/>
            <a:ext cx="350976" cy="10938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11" y="2305006"/>
            <a:ext cx="350976" cy="109381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960" y="2305006"/>
            <a:ext cx="350976" cy="109381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09" y="2305006"/>
            <a:ext cx="350976" cy="109381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29" y="2357558"/>
            <a:ext cx="350976" cy="109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0.10121 3.7037E-7 C 0.1467 3.7037E-7 0.2026 0.06898 0.2026 0.125 L 0.2026 0.25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9878 -7.40741E-7 C 0.14305 -7.40741E-7 0.19757 0.06898 0.19757 0.125 L 0.19757 0.25 " pathEditMode="relative" rAng="0" ptsTypes="AAAA">
                                      <p:cBhvr>
                                        <p:cTn id="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974 -7.40741E-7 C 0.14097 -7.40741E-7 0.19479 0.06898 0.19479 0.125 L 0.19479 0.25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9583 -7.40741E-7 C 0.13871 -7.40741E-7 0.19167 0.06898 0.19167 0.125 L 0.19167 0.25 " pathEditMode="relative" rAng="0" ptsTypes="AAAA">
                                      <p:cBhvr>
                                        <p:cTn id="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0.09497 -3.7037E-6 C 0.13768 -3.7037E-6 0.19011 0.06899 0.19011 0.125 L 0.19011 0.25 " pathEditMode="relative" rAng="0" ptsTypes="AA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 L 0.09427 0 C 0.13663 0 0.18871 0.06898 0.18871 0.125 L 0.18871 0.25 " pathEditMode="relative" rAng="0" ptsTypes="AA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0.08472 -3.7037E-7 C 0.12292 -3.7037E-7 0.16979 0.07199 0.16979 0.13056 L 0.16979 0.26111 " pathEditMode="relative" rAng="0" ptsTypes="AAAA">
                                      <p:cBhvr>
                                        <p:cTn id="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0.07934 0 C 0.11493 0 0.15885 0.0706 0.15885 0.12824 L 0.15885 0.25648 " pathEditMode="relative" rAng="0" ptsTypes="AAAA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00"/>
                            </p:stCondLst>
                            <p:childTnLst>
                              <p:par>
                                <p:cTn id="67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0.07413 1.48148E-6 C 0.10747 1.48148E-6 0.14844 0.06898 0.14844 0.125 L 0.14844 0.25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13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07084 -4.44444E-6 C 0.10261 -4.44444E-6 0.14184 0.06899 0.14184 0.125 L 0.14184 0.25 " pathEditMode="relative" rAng="0" ptsTypes="AA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  <p:bldP spid="15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82112" y="692332"/>
            <a:ext cx="2179776" cy="2179776"/>
          </a:xfrm>
          <a:prstGeom prst="ellipse">
            <a:avLst/>
          </a:prstGeom>
          <a:solidFill>
            <a:srgbClr val="FFFFFF"/>
          </a:solidFill>
          <a:ln w="38100">
            <a:solidFill>
              <a:srgbClr val="5E9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Twinkl" pitchFamily="2" charset="0"/>
              </a:rPr>
              <a:t>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69299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1262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3225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35188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7150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9" name="Straight Connector 8"/>
          <p:cNvCxnSpPr>
            <a:stCxn id="3" idx="3"/>
            <a:endCxn id="21" idx="7"/>
          </p:cNvCxnSpPr>
          <p:nvPr/>
        </p:nvCxnSpPr>
        <p:spPr>
          <a:xfrm flipH="1">
            <a:off x="3255467" y="2552887"/>
            <a:ext cx="545866" cy="761189"/>
          </a:xfrm>
          <a:prstGeom prst="line">
            <a:avLst/>
          </a:prstGeom>
          <a:ln w="38100">
            <a:solidFill>
              <a:srgbClr val="436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" idx="5"/>
          </p:cNvCxnSpPr>
          <p:nvPr/>
        </p:nvCxnSpPr>
        <p:spPr>
          <a:xfrm>
            <a:off x="5342667" y="2552887"/>
            <a:ext cx="608546" cy="761189"/>
          </a:xfrm>
          <a:prstGeom prst="line">
            <a:avLst/>
          </a:prstGeom>
          <a:ln w="38100">
            <a:solidFill>
              <a:srgbClr val="436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5631992" y="2994855"/>
            <a:ext cx="2179776" cy="2179776"/>
            <a:chOff x="1394912" y="2994855"/>
            <a:chExt cx="2179776" cy="2179776"/>
          </a:xfrm>
        </p:grpSpPr>
        <p:sp>
          <p:nvSpPr>
            <p:cNvPr id="40" name="Oval 39"/>
            <p:cNvSpPr/>
            <p:nvPr/>
          </p:nvSpPr>
          <p:spPr>
            <a:xfrm>
              <a:off x="1394912" y="2994855"/>
              <a:ext cx="2179776" cy="21797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5E9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6835" y="3314076"/>
              <a:ext cx="222932" cy="694766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9946" y="3161471"/>
              <a:ext cx="222932" cy="69476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3870" y="3183909"/>
              <a:ext cx="222932" cy="69476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4897" y="4131589"/>
              <a:ext cx="222932" cy="69476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3870" y="4320643"/>
              <a:ext cx="222932" cy="69476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437" y="3314076"/>
              <a:ext cx="222932" cy="69476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9946" y="4320643"/>
              <a:ext cx="222932" cy="69476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437" y="4131589"/>
              <a:ext cx="222932" cy="694766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094" y="3737360"/>
              <a:ext cx="222932" cy="69476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410" y="3737360"/>
              <a:ext cx="222932" cy="694766"/>
            </a:xfrm>
            <a:prstGeom prst="rect">
              <a:avLst/>
            </a:prstGeom>
          </p:spPr>
        </p:pic>
      </p:grpSp>
      <p:sp>
        <p:nvSpPr>
          <p:cNvPr id="51" name="Oval 50"/>
          <p:cNvSpPr/>
          <p:nvPr/>
        </p:nvSpPr>
        <p:spPr>
          <a:xfrm>
            <a:off x="1395730" y="2994855"/>
            <a:ext cx="2179776" cy="21797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5E9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71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5" grpId="0"/>
      <p:bldP spid="16" grpId="0"/>
      <p:bldP spid="17" grpId="0"/>
      <p:bldP spid="18" grpId="0"/>
      <p:bldP spid="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745351" y="1369412"/>
            <a:ext cx="3600450" cy="2231661"/>
            <a:chOff x="4745351" y="1369412"/>
            <a:chExt cx="3600450" cy="2231661"/>
          </a:xfrm>
        </p:grpSpPr>
        <p:grpSp>
          <p:nvGrpSpPr>
            <p:cNvPr id="58" name="Group 57"/>
            <p:cNvGrpSpPr/>
            <p:nvPr/>
          </p:nvGrpSpPr>
          <p:grpSpPr>
            <a:xfrm>
              <a:off x="4765329" y="1909524"/>
              <a:ext cx="3580472" cy="1691549"/>
              <a:chOff x="444500" y="3109668"/>
              <a:chExt cx="8242300" cy="3893970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3449" y="3109668"/>
                <a:ext cx="4737100" cy="2383225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0" r="5001" b="59876"/>
              <a:stretch/>
            </p:blipFill>
            <p:spPr>
              <a:xfrm>
                <a:off x="444500" y="4813537"/>
                <a:ext cx="8242300" cy="2190101"/>
              </a:xfrm>
              <a:prstGeom prst="roundRect">
                <a:avLst>
                  <a:gd name="adj" fmla="val 10062"/>
                </a:avLst>
              </a:prstGeom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039" y="1529074"/>
              <a:ext cx="153316" cy="477809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668" y="1529073"/>
              <a:ext cx="153316" cy="477809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2100" y="1529072"/>
              <a:ext cx="153316" cy="477809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5919" y="2390981"/>
              <a:ext cx="153316" cy="477809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3336" y="2383839"/>
              <a:ext cx="153316" cy="477809"/>
            </a:xfrm>
            <a:prstGeom prst="rect">
              <a:avLst/>
            </a:prstGeom>
          </p:spPr>
        </p:pic>
        <p:sp>
          <p:nvSpPr>
            <p:cNvPr id="55" name="Rounded Rectangle 54"/>
            <p:cNvSpPr/>
            <p:nvPr/>
          </p:nvSpPr>
          <p:spPr>
            <a:xfrm>
              <a:off x="4745351" y="1369412"/>
              <a:ext cx="3600450" cy="2231661"/>
            </a:xfrm>
            <a:prstGeom prst="roundRect">
              <a:avLst>
                <a:gd name="adj" fmla="val 5854"/>
              </a:avLst>
            </a:prstGeom>
            <a:noFill/>
            <a:ln w="38100">
              <a:solidFill>
                <a:srgbClr val="4AA1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6252" y="2384424"/>
              <a:ext cx="153316" cy="477809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651" y="2390980"/>
              <a:ext cx="153316" cy="477809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6448" y="2398858"/>
              <a:ext cx="153316" cy="477809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475" y="2390980"/>
              <a:ext cx="153316" cy="477809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502" y="2375785"/>
              <a:ext cx="153316" cy="477809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755650" y="1369412"/>
            <a:ext cx="3600450" cy="2231661"/>
            <a:chOff x="755650" y="1369412"/>
            <a:chExt cx="3600450" cy="2231661"/>
          </a:xfrm>
        </p:grpSpPr>
        <p:grpSp>
          <p:nvGrpSpPr>
            <p:cNvPr id="47" name="Group 46"/>
            <p:cNvGrpSpPr/>
            <p:nvPr/>
          </p:nvGrpSpPr>
          <p:grpSpPr>
            <a:xfrm>
              <a:off x="775628" y="1909524"/>
              <a:ext cx="3580472" cy="1691549"/>
              <a:chOff x="444500" y="3109668"/>
              <a:chExt cx="8242300" cy="3893970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3449" y="3109668"/>
                <a:ext cx="4737100" cy="2383225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0" r="5001" b="59876"/>
              <a:stretch/>
            </p:blipFill>
            <p:spPr>
              <a:xfrm>
                <a:off x="444500" y="4813537"/>
                <a:ext cx="8242300" cy="2190101"/>
              </a:xfrm>
              <a:prstGeom prst="roundRect">
                <a:avLst>
                  <a:gd name="adj" fmla="val 10062"/>
                </a:avLst>
              </a:prstGeom>
            </p:spPr>
          </p:pic>
        </p:grp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6338" y="1529074"/>
              <a:ext cx="153316" cy="47780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799" y="1529072"/>
              <a:ext cx="153316" cy="477809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0760" y="2401185"/>
              <a:ext cx="153316" cy="477809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6218" y="2390981"/>
              <a:ext cx="153316" cy="477809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501" y="2401185"/>
              <a:ext cx="153316" cy="477809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755650" y="1369412"/>
              <a:ext cx="3600450" cy="2231661"/>
            </a:xfrm>
            <a:prstGeom prst="roundRect">
              <a:avLst>
                <a:gd name="adj" fmla="val 5854"/>
              </a:avLst>
            </a:prstGeom>
            <a:noFill/>
            <a:ln w="38100">
              <a:solidFill>
                <a:srgbClr val="4AA1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473" y="2390980"/>
              <a:ext cx="153316" cy="477809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429" y="2384424"/>
              <a:ext cx="153316" cy="477809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021" y="2388834"/>
              <a:ext cx="153316" cy="477809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056" y="2401185"/>
              <a:ext cx="153316" cy="477809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1803" y="2390980"/>
              <a:ext cx="153316" cy="47780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755650" y="3874976"/>
            <a:ext cx="3600450" cy="2231661"/>
            <a:chOff x="755650" y="3874976"/>
            <a:chExt cx="3600450" cy="2231661"/>
          </a:xfrm>
        </p:grpSpPr>
        <p:grpSp>
          <p:nvGrpSpPr>
            <p:cNvPr id="66" name="Group 65"/>
            <p:cNvGrpSpPr/>
            <p:nvPr/>
          </p:nvGrpSpPr>
          <p:grpSpPr>
            <a:xfrm>
              <a:off x="775628" y="4415088"/>
              <a:ext cx="3580472" cy="1691549"/>
              <a:chOff x="444500" y="3109668"/>
              <a:chExt cx="8242300" cy="3893970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3449" y="3109668"/>
                <a:ext cx="4737100" cy="2383225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0" r="5001" b="59876"/>
              <a:stretch/>
            </p:blipFill>
            <p:spPr>
              <a:xfrm>
                <a:off x="444500" y="4813537"/>
                <a:ext cx="8242300" cy="2190101"/>
              </a:xfrm>
              <a:prstGeom prst="roundRect">
                <a:avLst>
                  <a:gd name="adj" fmla="val 10062"/>
                </a:avLst>
              </a:prstGeom>
            </p:spPr>
          </p:pic>
        </p:grp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996" y="4881349"/>
              <a:ext cx="153316" cy="477809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1759" y="4881348"/>
              <a:ext cx="153316" cy="477809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8836" y="4881348"/>
              <a:ext cx="153316" cy="477809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8287" y="4881347"/>
              <a:ext cx="153316" cy="477809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4319" y="4881347"/>
              <a:ext cx="153316" cy="477809"/>
            </a:xfrm>
            <a:prstGeom prst="rect">
              <a:avLst/>
            </a:prstGeom>
          </p:spPr>
        </p:pic>
        <p:sp>
          <p:nvSpPr>
            <p:cNvPr id="56" name="Rounded Rectangle 55"/>
            <p:cNvSpPr/>
            <p:nvPr/>
          </p:nvSpPr>
          <p:spPr>
            <a:xfrm>
              <a:off x="755650" y="3874976"/>
              <a:ext cx="3600450" cy="2231661"/>
            </a:xfrm>
            <a:prstGeom prst="roundRect">
              <a:avLst>
                <a:gd name="adj" fmla="val 5854"/>
              </a:avLst>
            </a:prstGeom>
            <a:noFill/>
            <a:ln w="38100">
              <a:solidFill>
                <a:srgbClr val="4AA1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7226" y="4884017"/>
              <a:ext cx="153316" cy="477809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3788" y="4884016"/>
              <a:ext cx="153316" cy="477809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646" y="4884016"/>
              <a:ext cx="153316" cy="477809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287" y="4884015"/>
              <a:ext cx="153316" cy="477809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917" y="4884015"/>
              <a:ext cx="153316" cy="47780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765329" y="4027635"/>
            <a:ext cx="3580472" cy="2079002"/>
            <a:chOff x="4765329" y="4027635"/>
            <a:chExt cx="3580472" cy="2079002"/>
          </a:xfrm>
        </p:grpSpPr>
        <p:grpSp>
          <p:nvGrpSpPr>
            <p:cNvPr id="74" name="Group 73"/>
            <p:cNvGrpSpPr/>
            <p:nvPr/>
          </p:nvGrpSpPr>
          <p:grpSpPr>
            <a:xfrm>
              <a:off x="4765329" y="4415088"/>
              <a:ext cx="3580472" cy="1691549"/>
              <a:chOff x="444500" y="3109668"/>
              <a:chExt cx="8242300" cy="3893970"/>
            </a:xfrm>
          </p:grpSpPr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3449" y="3109668"/>
                <a:ext cx="4737100" cy="2383225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0" r="5001" b="59876"/>
              <a:stretch/>
            </p:blipFill>
            <p:spPr>
              <a:xfrm>
                <a:off x="444500" y="4813537"/>
                <a:ext cx="8242300" cy="2190101"/>
              </a:xfrm>
              <a:prstGeom prst="roundRect">
                <a:avLst>
                  <a:gd name="adj" fmla="val 10062"/>
                </a:avLst>
              </a:prstGeom>
            </p:spPr>
          </p:pic>
        </p:grp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039" y="4034638"/>
              <a:ext cx="153316" cy="477809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668" y="4034637"/>
              <a:ext cx="153316" cy="477809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1465" y="4892895"/>
              <a:ext cx="153316" cy="477809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7698" y="4892895"/>
              <a:ext cx="153316" cy="477809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535" y="4892895"/>
              <a:ext cx="153316" cy="477809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3132" y="4913964"/>
              <a:ext cx="153316" cy="477809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606" y="4027635"/>
              <a:ext cx="153316" cy="477809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6663" y="4040665"/>
              <a:ext cx="153316" cy="477809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9292" y="4040664"/>
              <a:ext cx="153316" cy="477809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9230" y="4033662"/>
              <a:ext cx="153316" cy="477809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755650" y="739246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Can you complete the number bonds?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745351" y="3874976"/>
            <a:ext cx="3600450" cy="2231661"/>
          </a:xfrm>
          <a:prstGeom prst="roundRect">
            <a:avLst>
              <a:gd name="adj" fmla="val 5854"/>
            </a:avLst>
          </a:prstGeom>
          <a:noFill/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436177" y="2977991"/>
            <a:ext cx="2252419" cy="369332"/>
            <a:chOff x="940877" y="2381091"/>
            <a:chExt cx="2252419" cy="369332"/>
          </a:xfrm>
        </p:grpSpPr>
        <p:sp>
          <p:nvSpPr>
            <p:cNvPr id="25" name="Rectangle 24"/>
            <p:cNvSpPr/>
            <p:nvPr/>
          </p:nvSpPr>
          <p:spPr>
            <a:xfrm>
              <a:off x="940877" y="2381091"/>
              <a:ext cx="428987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5E9B72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endParaRPr lang="en-GB" sz="2400" dirty="0">
                <a:latin typeface="Twinkl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77518" y="2381091"/>
              <a:ext cx="428987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>
                  <a:latin typeface="Twinkl" pitchFamily="2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61672" y="2381091"/>
              <a:ext cx="428987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>
                  <a:latin typeface="Twinkl" pitchFamily="2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31736" y="2381091"/>
              <a:ext cx="420597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>
                  <a:latin typeface="Twinkl" pitchFamily="2" charset="0"/>
                  <a:cs typeface="Calibri" panose="020F0502020204030204" pitchFamily="34" charset="0"/>
                </a:rPr>
                <a:t>=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64309" y="2381091"/>
              <a:ext cx="428987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>
                  <a:latin typeface="Twinkl" pitchFamily="2" charset="0"/>
                  <a:cs typeface="Calibri" panose="020F0502020204030204" pitchFamily="34" charset="0"/>
                </a:rPr>
                <a:t>10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36372" y="5522950"/>
            <a:ext cx="2259846" cy="369332"/>
            <a:chOff x="933450" y="2381091"/>
            <a:chExt cx="2259846" cy="369332"/>
          </a:xfrm>
        </p:grpSpPr>
        <p:sp>
          <p:nvSpPr>
            <p:cNvPr id="30" name="Rectangle 29"/>
            <p:cNvSpPr/>
            <p:nvPr/>
          </p:nvSpPr>
          <p:spPr>
            <a:xfrm>
              <a:off x="933450" y="2381091"/>
              <a:ext cx="428987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>
                  <a:latin typeface="Twinkl" pitchFamily="2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317145" y="2381091"/>
              <a:ext cx="428987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>
                  <a:latin typeface="Twinkl" pitchFamily="2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368630" y="2381091"/>
              <a:ext cx="420597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>
                  <a:latin typeface="Twinkl" pitchFamily="2" charset="0"/>
                  <a:cs typeface="Calibri" panose="020F0502020204030204" pitchFamily="34" charset="0"/>
                </a:rPr>
                <a:t>=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764309" y="2381091"/>
              <a:ext cx="428987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>
                  <a:latin typeface="Twinkl" pitchFamily="2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853074" y="2381091"/>
              <a:ext cx="428987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5E9B72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endParaRPr lang="en-GB" sz="2400" dirty="0">
                <a:latin typeface="Twinkl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89004" y="2977991"/>
            <a:ext cx="2261245" cy="369332"/>
            <a:chOff x="933450" y="2381091"/>
            <a:chExt cx="2261245" cy="369332"/>
          </a:xfrm>
        </p:grpSpPr>
        <p:sp>
          <p:nvSpPr>
            <p:cNvPr id="36" name="Rectangle 35"/>
            <p:cNvSpPr/>
            <p:nvPr/>
          </p:nvSpPr>
          <p:spPr>
            <a:xfrm>
              <a:off x="933450" y="2381091"/>
              <a:ext cx="428987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>
                  <a:latin typeface="Twinkl" pitchFamily="2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393262" y="2381091"/>
              <a:ext cx="428987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>
                  <a:latin typeface="Twinkl" pitchFamily="2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242103" y="2381091"/>
              <a:ext cx="420597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>
                  <a:latin typeface="Twinkl" pitchFamily="2" charset="0"/>
                  <a:cs typeface="Calibri" panose="020F0502020204030204" pitchFamily="34" charset="0"/>
                </a:rPr>
                <a:t>=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847480" y="2381091"/>
              <a:ext cx="428987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>
                  <a:latin typeface="Twinkl" pitchFamily="2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765708" y="2381091"/>
              <a:ext cx="428987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5E9B72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endParaRPr lang="en-GB" sz="2400" dirty="0">
                <a:latin typeface="Twinkl" pitchFamily="2" charset="0"/>
                <a:cs typeface="Calibri" panose="020F0502020204030204" pitchFamily="34" charset="0"/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1430185" y="2977991"/>
            <a:ext cx="428987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>
                <a:latin typeface="Twinkl" pitchFamily="2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355996" y="5522950"/>
            <a:ext cx="428987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>
                <a:latin typeface="Twinkl" pitchFamily="2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84" name="Rectangle 83"/>
          <p:cNvSpPr/>
          <p:nvPr/>
        </p:nvSpPr>
        <p:spPr>
          <a:xfrm>
            <a:off x="7222045" y="2970976"/>
            <a:ext cx="428987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>
                <a:latin typeface="Twinkl" pitchFamily="2" charset="0"/>
                <a:cs typeface="Calibri" panose="020F0502020204030204" pitchFamily="34" charset="0"/>
              </a:rPr>
              <a:t>10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5389004" y="5522950"/>
            <a:ext cx="2261245" cy="369332"/>
            <a:chOff x="933450" y="2381091"/>
            <a:chExt cx="2261245" cy="369332"/>
          </a:xfrm>
        </p:grpSpPr>
        <p:sp>
          <p:nvSpPr>
            <p:cNvPr id="87" name="Rectangle 86"/>
            <p:cNvSpPr/>
            <p:nvPr/>
          </p:nvSpPr>
          <p:spPr>
            <a:xfrm>
              <a:off x="933450" y="2381091"/>
              <a:ext cx="428987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>
                  <a:latin typeface="Twinkl" pitchFamily="2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393262" y="2381091"/>
              <a:ext cx="428987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>
                  <a:latin typeface="Twinkl" pitchFamily="2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249596" y="2381091"/>
              <a:ext cx="420597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>
                  <a:latin typeface="Twinkl" pitchFamily="2" charset="0"/>
                  <a:cs typeface="Calibri" panose="020F0502020204030204" pitchFamily="34" charset="0"/>
                </a:rPr>
                <a:t>=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847480" y="2381091"/>
              <a:ext cx="428987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>
                  <a:latin typeface="Twinkl" pitchFamily="2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765708" y="2381091"/>
              <a:ext cx="428987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5E9B72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endParaRPr lang="en-GB" sz="2400" dirty="0">
                <a:latin typeface="Twinkl" pitchFamily="2" charset="0"/>
                <a:cs typeface="Calibri" panose="020F0502020204030204" pitchFamily="34" charset="0"/>
              </a:endParaRPr>
            </a:p>
          </p:txBody>
        </p:sp>
      </p:grpSp>
      <p:sp>
        <p:nvSpPr>
          <p:cNvPr id="92" name="Rectangle 91"/>
          <p:cNvSpPr/>
          <p:nvPr/>
        </p:nvSpPr>
        <p:spPr>
          <a:xfrm>
            <a:off x="7222045" y="5515935"/>
            <a:ext cx="428987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>
                <a:latin typeface="Twinkl" pitchFamily="2" charset="0"/>
                <a:cs typeface="Calibri" panose="020F050202020403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9184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82112" y="692332"/>
            <a:ext cx="2179776" cy="2179776"/>
          </a:xfrm>
          <a:prstGeom prst="ellipse">
            <a:avLst/>
          </a:prstGeom>
          <a:solidFill>
            <a:srgbClr val="FFFFFF"/>
          </a:solidFill>
          <a:ln w="38100">
            <a:solidFill>
              <a:srgbClr val="5E9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Twinkl" pitchFamily="2" charset="0"/>
              </a:rPr>
              <a:t>10</a:t>
            </a:r>
          </a:p>
        </p:txBody>
      </p:sp>
      <p:sp>
        <p:nvSpPr>
          <p:cNvPr id="22" name="Oval 21"/>
          <p:cNvSpPr/>
          <p:nvPr/>
        </p:nvSpPr>
        <p:spPr>
          <a:xfrm>
            <a:off x="5631992" y="2994855"/>
            <a:ext cx="2179776" cy="21797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5E9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569299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1262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3225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35188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7150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9" name="Straight Connector 8"/>
          <p:cNvCxnSpPr>
            <a:stCxn id="3" idx="3"/>
            <a:endCxn id="21" idx="7"/>
          </p:cNvCxnSpPr>
          <p:nvPr/>
        </p:nvCxnSpPr>
        <p:spPr>
          <a:xfrm flipH="1">
            <a:off x="3255467" y="2552887"/>
            <a:ext cx="545866" cy="761189"/>
          </a:xfrm>
          <a:prstGeom prst="line">
            <a:avLst/>
          </a:prstGeom>
          <a:ln w="38100">
            <a:solidFill>
              <a:srgbClr val="436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" idx="5"/>
            <a:endCxn id="22" idx="1"/>
          </p:cNvCxnSpPr>
          <p:nvPr/>
        </p:nvCxnSpPr>
        <p:spPr>
          <a:xfrm>
            <a:off x="5342667" y="2552887"/>
            <a:ext cx="608546" cy="761189"/>
          </a:xfrm>
          <a:prstGeom prst="line">
            <a:avLst/>
          </a:prstGeom>
          <a:ln w="38100">
            <a:solidFill>
              <a:srgbClr val="436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394912" y="2994855"/>
            <a:ext cx="2179776" cy="2179776"/>
            <a:chOff x="1394912" y="2994855"/>
            <a:chExt cx="2179776" cy="2179776"/>
          </a:xfrm>
        </p:grpSpPr>
        <p:sp>
          <p:nvSpPr>
            <p:cNvPr id="21" name="Oval 20"/>
            <p:cNvSpPr/>
            <p:nvPr/>
          </p:nvSpPr>
          <p:spPr>
            <a:xfrm>
              <a:off x="1394912" y="2994855"/>
              <a:ext cx="2179776" cy="21797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5E9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6835" y="3314076"/>
              <a:ext cx="222932" cy="69476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9946" y="3161471"/>
              <a:ext cx="222932" cy="69476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3870" y="3183909"/>
              <a:ext cx="222932" cy="69476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4897" y="4131589"/>
              <a:ext cx="222932" cy="69476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3870" y="4320643"/>
              <a:ext cx="222932" cy="69476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437" y="3314076"/>
              <a:ext cx="222932" cy="69476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9946" y="4320643"/>
              <a:ext cx="222932" cy="69476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437" y="4131589"/>
              <a:ext cx="222932" cy="694766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094" y="3737360"/>
              <a:ext cx="222932" cy="69476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410" y="3737360"/>
              <a:ext cx="222932" cy="6947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010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39246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Ten green bottles standing on the wall,</a:t>
            </a:r>
          </a:p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Ten green bottles standing on the wall,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367499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And if one green bottle should accidentally fall,</a:t>
            </a:r>
          </a:p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There’ll be nine green bottles standing on the wall.</a:t>
            </a:r>
            <a:endParaRPr lang="en-GB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44500" y="3168137"/>
            <a:ext cx="8242300" cy="3245363"/>
            <a:chOff x="444500" y="3168137"/>
            <a:chExt cx="8242300" cy="32453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3168137"/>
              <a:ext cx="4737101" cy="23832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0" r="5000" b="70423"/>
            <a:stretch/>
          </p:blipFill>
          <p:spPr>
            <a:xfrm>
              <a:off x="444500" y="4813538"/>
              <a:ext cx="8242300" cy="1599962"/>
            </a:xfrm>
            <a:prstGeom prst="roundRect">
              <a:avLst>
                <a:gd name="adj" fmla="val 10062"/>
              </a:avLst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629" y="2329881"/>
            <a:ext cx="350976" cy="10938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04" y="2367241"/>
            <a:ext cx="350976" cy="1093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53" y="2325201"/>
            <a:ext cx="350976" cy="10938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02" y="2293671"/>
            <a:ext cx="350976" cy="10938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22" y="2325201"/>
            <a:ext cx="350976" cy="109381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69299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1262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3225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35188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7150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10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36" y="2351726"/>
            <a:ext cx="350976" cy="10938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11" y="2305006"/>
            <a:ext cx="350976" cy="10938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960" y="2305006"/>
            <a:ext cx="350976" cy="10938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09" y="2305006"/>
            <a:ext cx="350976" cy="10938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29" y="2357558"/>
            <a:ext cx="350976" cy="109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2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0.0934 3.7037E-7 C 0.13524 3.7037E-7 0.1868 0.06898 0.1868 0.125 L 0.1868 0.25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82112" y="692332"/>
            <a:ext cx="2179776" cy="2179776"/>
          </a:xfrm>
          <a:prstGeom prst="ellipse">
            <a:avLst/>
          </a:prstGeom>
          <a:solidFill>
            <a:srgbClr val="FFFFFF"/>
          </a:solidFill>
          <a:ln w="38100">
            <a:solidFill>
              <a:srgbClr val="5E9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Twinkl" pitchFamily="2" charset="0"/>
              </a:rPr>
              <a:t>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69299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1262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3225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35188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7150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9" name="Straight Connector 8"/>
          <p:cNvCxnSpPr>
            <a:stCxn id="3" idx="3"/>
            <a:endCxn id="21" idx="7"/>
          </p:cNvCxnSpPr>
          <p:nvPr/>
        </p:nvCxnSpPr>
        <p:spPr>
          <a:xfrm flipH="1">
            <a:off x="3255467" y="2552887"/>
            <a:ext cx="545866" cy="761189"/>
          </a:xfrm>
          <a:prstGeom prst="line">
            <a:avLst/>
          </a:prstGeom>
          <a:ln w="38100">
            <a:solidFill>
              <a:srgbClr val="436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" idx="5"/>
            <a:endCxn id="22" idx="1"/>
          </p:cNvCxnSpPr>
          <p:nvPr/>
        </p:nvCxnSpPr>
        <p:spPr>
          <a:xfrm>
            <a:off x="5342667" y="2552887"/>
            <a:ext cx="608546" cy="761189"/>
          </a:xfrm>
          <a:prstGeom prst="line">
            <a:avLst/>
          </a:prstGeom>
          <a:ln w="38100">
            <a:solidFill>
              <a:srgbClr val="436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394912" y="2994855"/>
            <a:ext cx="2179776" cy="2179776"/>
            <a:chOff x="1394912" y="2994855"/>
            <a:chExt cx="2179776" cy="2179776"/>
          </a:xfrm>
        </p:grpSpPr>
        <p:sp>
          <p:nvSpPr>
            <p:cNvPr id="21" name="Oval 20"/>
            <p:cNvSpPr/>
            <p:nvPr/>
          </p:nvSpPr>
          <p:spPr>
            <a:xfrm>
              <a:off x="1394912" y="2994855"/>
              <a:ext cx="2179776" cy="21797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5E9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196" y="4155717"/>
              <a:ext cx="222932" cy="69476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5914" y="3261526"/>
              <a:ext cx="222932" cy="69476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9838" y="3261526"/>
              <a:ext cx="222932" cy="69476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092" y="3588507"/>
              <a:ext cx="222932" cy="69476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252" y="4147575"/>
              <a:ext cx="222932" cy="69476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6264" y="3261526"/>
              <a:ext cx="222932" cy="69476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328" y="4147575"/>
              <a:ext cx="222932" cy="69476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869" y="4139009"/>
              <a:ext cx="222932" cy="694766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636" y="3588507"/>
              <a:ext cx="222932" cy="694766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5631992" y="2994855"/>
            <a:ext cx="2179776" cy="2179776"/>
            <a:chOff x="5631992" y="2994855"/>
            <a:chExt cx="2179776" cy="2179776"/>
          </a:xfrm>
        </p:grpSpPr>
        <p:sp>
          <p:nvSpPr>
            <p:cNvPr id="22" name="Oval 21"/>
            <p:cNvSpPr/>
            <p:nvPr/>
          </p:nvSpPr>
          <p:spPr>
            <a:xfrm>
              <a:off x="5631992" y="2994855"/>
              <a:ext cx="2179776" cy="21797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5E9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414" y="3737360"/>
              <a:ext cx="222932" cy="6947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397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39246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Ten green bottles standing on the wall,</a:t>
            </a:r>
          </a:p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Ten green bottles standing on the wall,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367499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And if two green bottles should accidentally fall,</a:t>
            </a:r>
          </a:p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There’ll be eight green bottles standing on the wall.</a:t>
            </a:r>
            <a:endParaRPr lang="en-GB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44500" y="3168137"/>
            <a:ext cx="8242300" cy="3245363"/>
            <a:chOff x="444500" y="3168137"/>
            <a:chExt cx="8242300" cy="32453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3168137"/>
              <a:ext cx="4737101" cy="23832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0" r="5000" b="70423"/>
            <a:stretch/>
          </p:blipFill>
          <p:spPr>
            <a:xfrm>
              <a:off x="444500" y="4813538"/>
              <a:ext cx="8242300" cy="1599962"/>
            </a:xfrm>
            <a:prstGeom prst="roundRect">
              <a:avLst>
                <a:gd name="adj" fmla="val 10062"/>
              </a:avLst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629" y="2329881"/>
            <a:ext cx="350976" cy="10938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04" y="2367241"/>
            <a:ext cx="350976" cy="1093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53" y="2325201"/>
            <a:ext cx="350976" cy="10938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02" y="2293671"/>
            <a:ext cx="350976" cy="10938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22" y="2325201"/>
            <a:ext cx="350976" cy="109381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69299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1262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3225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35188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7150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10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36" y="2351726"/>
            <a:ext cx="350976" cy="10938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11" y="2305006"/>
            <a:ext cx="350976" cy="10938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960" y="2305006"/>
            <a:ext cx="350976" cy="10938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09" y="2305006"/>
            <a:ext cx="350976" cy="10938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29" y="2357558"/>
            <a:ext cx="350976" cy="109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7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0.10121 3.7037E-7 C 0.1467 3.7037E-7 0.2026 0.06898 0.2026 0.125 L 0.2026 0.25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9878 -7.40741E-7 C 0.14305 -7.40741E-7 0.19757 0.06898 0.19757 0.125 L 0.19757 0.25 " pathEditMode="relative" rAng="0" ptsTypes="AAAA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82112" y="692332"/>
            <a:ext cx="2179776" cy="2179776"/>
          </a:xfrm>
          <a:prstGeom prst="ellipse">
            <a:avLst/>
          </a:prstGeom>
          <a:solidFill>
            <a:srgbClr val="FFFFFF"/>
          </a:solidFill>
          <a:ln w="38100">
            <a:solidFill>
              <a:srgbClr val="5E9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Twinkl" pitchFamily="2" charset="0"/>
              </a:rPr>
              <a:t>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69299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1262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3225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35188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7150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9" name="Straight Connector 8"/>
          <p:cNvCxnSpPr>
            <a:stCxn id="3" idx="3"/>
            <a:endCxn id="21" idx="7"/>
          </p:cNvCxnSpPr>
          <p:nvPr/>
        </p:nvCxnSpPr>
        <p:spPr>
          <a:xfrm flipH="1">
            <a:off x="3255467" y="2552887"/>
            <a:ext cx="545866" cy="761189"/>
          </a:xfrm>
          <a:prstGeom prst="line">
            <a:avLst/>
          </a:prstGeom>
          <a:ln w="38100">
            <a:solidFill>
              <a:srgbClr val="436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" idx="5"/>
            <a:endCxn id="22" idx="1"/>
          </p:cNvCxnSpPr>
          <p:nvPr/>
        </p:nvCxnSpPr>
        <p:spPr>
          <a:xfrm>
            <a:off x="5342667" y="2552887"/>
            <a:ext cx="608546" cy="761189"/>
          </a:xfrm>
          <a:prstGeom prst="line">
            <a:avLst/>
          </a:prstGeom>
          <a:ln w="38100">
            <a:solidFill>
              <a:srgbClr val="436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394912" y="2994855"/>
            <a:ext cx="2179776" cy="2179776"/>
            <a:chOff x="1394912" y="2994855"/>
            <a:chExt cx="2179776" cy="2179776"/>
          </a:xfrm>
        </p:grpSpPr>
        <p:sp>
          <p:nvSpPr>
            <p:cNvPr id="21" name="Oval 20"/>
            <p:cNvSpPr/>
            <p:nvPr/>
          </p:nvSpPr>
          <p:spPr>
            <a:xfrm>
              <a:off x="1394912" y="2994855"/>
              <a:ext cx="2179776" cy="21797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5E9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196" y="4155717"/>
              <a:ext cx="222932" cy="69476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4102" y="3282546"/>
              <a:ext cx="222932" cy="69476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8026" y="3282546"/>
              <a:ext cx="222932" cy="69476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252" y="4147575"/>
              <a:ext cx="222932" cy="69476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4452" y="3282546"/>
              <a:ext cx="222932" cy="69476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328" y="4147575"/>
              <a:ext cx="222932" cy="69476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869" y="4139009"/>
              <a:ext cx="222932" cy="694766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802" y="3282546"/>
              <a:ext cx="222932" cy="694766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5631992" y="2994855"/>
            <a:ext cx="2179776" cy="2179776"/>
            <a:chOff x="5631992" y="2994855"/>
            <a:chExt cx="2179776" cy="2179776"/>
          </a:xfrm>
        </p:grpSpPr>
        <p:sp>
          <p:nvSpPr>
            <p:cNvPr id="22" name="Oval 21"/>
            <p:cNvSpPr/>
            <p:nvPr/>
          </p:nvSpPr>
          <p:spPr>
            <a:xfrm>
              <a:off x="5631992" y="2994855"/>
              <a:ext cx="2179776" cy="21797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5E9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4599" y="3732411"/>
              <a:ext cx="222932" cy="69476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808" y="3726848"/>
              <a:ext cx="222932" cy="6947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180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39246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Ten green bottles standing on the wall,</a:t>
            </a:r>
          </a:p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Ten green bottles standing on the wall,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367499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And if three green bottles should accidentally fall,</a:t>
            </a:r>
          </a:p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There’ll be seven green bottles standing on the wall.</a:t>
            </a:r>
            <a:endParaRPr lang="en-GB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44500" y="3168137"/>
            <a:ext cx="8242300" cy="3245363"/>
            <a:chOff x="444500" y="3168137"/>
            <a:chExt cx="8242300" cy="32453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3168137"/>
              <a:ext cx="4737101" cy="23832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0" r="5000" b="70423"/>
            <a:stretch/>
          </p:blipFill>
          <p:spPr>
            <a:xfrm>
              <a:off x="444500" y="4813538"/>
              <a:ext cx="8242300" cy="1599962"/>
            </a:xfrm>
            <a:prstGeom prst="roundRect">
              <a:avLst>
                <a:gd name="adj" fmla="val 10062"/>
              </a:avLst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629" y="2329881"/>
            <a:ext cx="350976" cy="10938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04" y="2367241"/>
            <a:ext cx="350976" cy="1093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53" y="2325201"/>
            <a:ext cx="350976" cy="10938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02" y="2293671"/>
            <a:ext cx="350976" cy="10938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22" y="2325201"/>
            <a:ext cx="350976" cy="109381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69299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1262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3225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35188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7150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10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36" y="2351726"/>
            <a:ext cx="350976" cy="10938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11" y="2305006"/>
            <a:ext cx="350976" cy="10938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960" y="2305006"/>
            <a:ext cx="350976" cy="10938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09" y="2305006"/>
            <a:ext cx="350976" cy="10938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29" y="2357558"/>
            <a:ext cx="350976" cy="109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3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0.10121 3.7037E-7 C 0.1467 3.7037E-7 0.2026 0.06898 0.2026 0.125 L 0.2026 0.25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9878 -7.40741E-7 C 0.14305 -7.40741E-7 0.19757 0.06898 0.19757 0.125 L 0.19757 0.25 " pathEditMode="relative" rAng="0" ptsTypes="AAAA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974 -7.40741E-7 C 0.14097 -7.40741E-7 0.19479 0.06898 0.19479 0.125 L 0.19479 0.25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82112" y="692332"/>
            <a:ext cx="2179776" cy="2179776"/>
          </a:xfrm>
          <a:prstGeom prst="ellipse">
            <a:avLst/>
          </a:prstGeom>
          <a:solidFill>
            <a:srgbClr val="FFFFFF"/>
          </a:solidFill>
          <a:ln w="38100">
            <a:solidFill>
              <a:srgbClr val="5E9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Twinkl" pitchFamily="2" charset="0"/>
              </a:rPr>
              <a:t>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69299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1262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3225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35188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7150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9" name="Straight Connector 8"/>
          <p:cNvCxnSpPr>
            <a:stCxn id="3" idx="3"/>
            <a:endCxn id="21" idx="7"/>
          </p:cNvCxnSpPr>
          <p:nvPr/>
        </p:nvCxnSpPr>
        <p:spPr>
          <a:xfrm flipH="1">
            <a:off x="3255467" y="2552887"/>
            <a:ext cx="545866" cy="761189"/>
          </a:xfrm>
          <a:prstGeom prst="line">
            <a:avLst/>
          </a:prstGeom>
          <a:ln w="38100">
            <a:solidFill>
              <a:srgbClr val="436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" idx="5"/>
            <a:endCxn id="22" idx="1"/>
          </p:cNvCxnSpPr>
          <p:nvPr/>
        </p:nvCxnSpPr>
        <p:spPr>
          <a:xfrm>
            <a:off x="5342667" y="2552887"/>
            <a:ext cx="608546" cy="761189"/>
          </a:xfrm>
          <a:prstGeom prst="line">
            <a:avLst/>
          </a:prstGeom>
          <a:ln w="38100">
            <a:solidFill>
              <a:srgbClr val="436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394912" y="2994855"/>
            <a:ext cx="2179776" cy="2179776"/>
            <a:chOff x="1394912" y="2994855"/>
            <a:chExt cx="2179776" cy="2179776"/>
          </a:xfrm>
        </p:grpSpPr>
        <p:sp>
          <p:nvSpPr>
            <p:cNvPr id="21" name="Oval 20"/>
            <p:cNvSpPr/>
            <p:nvPr/>
          </p:nvSpPr>
          <p:spPr>
            <a:xfrm>
              <a:off x="1394912" y="2994855"/>
              <a:ext cx="2179776" cy="21797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5E9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196" y="4155717"/>
              <a:ext cx="222932" cy="69476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7230" y="3282546"/>
              <a:ext cx="222932" cy="69476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154" y="3282546"/>
              <a:ext cx="222932" cy="69476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252" y="4147575"/>
              <a:ext cx="222932" cy="69476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7580" y="3282546"/>
              <a:ext cx="222932" cy="69476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328" y="4147575"/>
              <a:ext cx="222932" cy="69476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869" y="4139009"/>
              <a:ext cx="222932" cy="694766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5631992" y="2994855"/>
            <a:ext cx="2179776" cy="2179776"/>
            <a:chOff x="5631992" y="2994855"/>
            <a:chExt cx="2179776" cy="2179776"/>
          </a:xfrm>
        </p:grpSpPr>
        <p:sp>
          <p:nvSpPr>
            <p:cNvPr id="22" name="Oval 21"/>
            <p:cNvSpPr/>
            <p:nvPr/>
          </p:nvSpPr>
          <p:spPr>
            <a:xfrm>
              <a:off x="5631992" y="2994855"/>
              <a:ext cx="2179776" cy="21797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5E9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6716" y="3732411"/>
              <a:ext cx="222932" cy="69476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925" y="3726848"/>
              <a:ext cx="222932" cy="694766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7507" y="3737360"/>
              <a:ext cx="222932" cy="6947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196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129</TotalTime>
  <Words>533</Words>
  <Application>Microsoft Office PowerPoint</Application>
  <PresentationFormat>On-screen Show (4:3)</PresentationFormat>
  <Paragraphs>186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Liv Robson-Hughes</dc:creator>
  <cp:lastModifiedBy>Joanne Caseley</cp:lastModifiedBy>
  <cp:revision>99</cp:revision>
  <dcterms:created xsi:type="dcterms:W3CDTF">2020-01-30T11:17:12Z</dcterms:created>
  <dcterms:modified xsi:type="dcterms:W3CDTF">2021-01-27T17:13:16Z</dcterms:modified>
</cp:coreProperties>
</file>