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</p:sldMasterIdLst>
  <p:notesMasterIdLst>
    <p:notesMasterId r:id="rId15"/>
  </p:notesMasterIdLst>
  <p:handoutMasterIdLst>
    <p:handoutMasterId r:id="rId16"/>
  </p:handoutMasterIdLst>
  <p:sldIdLst>
    <p:sldId id="282" r:id="rId2"/>
    <p:sldId id="276" r:id="rId3"/>
    <p:sldId id="277" r:id="rId4"/>
    <p:sldId id="278" r:id="rId5"/>
    <p:sldId id="279" r:id="rId6"/>
    <p:sldId id="280" r:id="rId7"/>
    <p:sldId id="281" r:id="rId8"/>
    <p:sldId id="283" r:id="rId9"/>
    <p:sldId id="284" r:id="rId10"/>
    <p:sldId id="285" r:id="rId11"/>
    <p:sldId id="286" r:id="rId12"/>
    <p:sldId id="287" r:id="rId13"/>
    <p:sldId id="288" r:id="rId14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17"/>
      <p:bold r:id="rId18"/>
      <p:italic r:id="rId19"/>
      <p:boldItalic r:id="rId20"/>
    </p:embeddedFont>
    <p:embeddedFont>
      <p:font typeface="Twinkl" panose="020B0604020202020204" charset="0"/>
      <p:regular r:id="rId21"/>
      <p:bold r:id="rId22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  <p15:guide id="4" pos="340" userDrawn="1">
          <p15:clr>
            <a:srgbClr val="A4A3A4"/>
          </p15:clr>
        </p15:guide>
        <p15:guide id="5" orient="horz" pos="3974" userDrawn="1">
          <p15:clr>
            <a:srgbClr val="A4A3A4"/>
          </p15:clr>
        </p15:guide>
        <p15:guide id="6" pos="5420" userDrawn="1">
          <p15:clr>
            <a:srgbClr val="A4A3A4"/>
          </p15:clr>
        </p15:guide>
        <p15:guide id="7" orient="horz" pos="346" userDrawn="1">
          <p15:clr>
            <a:srgbClr val="A4A3A4"/>
          </p15:clr>
        </p15:guide>
        <p15:guide id="8" pos="476" userDrawn="1">
          <p15:clr>
            <a:srgbClr val="A4A3A4"/>
          </p15:clr>
        </p15:guide>
        <p15:guide id="9" orient="horz" pos="482" userDrawn="1">
          <p15:clr>
            <a:srgbClr val="A4A3A4"/>
          </p15:clr>
        </p15:guide>
        <p15:guide id="10" orient="horz" pos="3838" userDrawn="1">
          <p15:clr>
            <a:srgbClr val="A4A3A4"/>
          </p15:clr>
        </p15:guide>
        <p15:guide id="11" pos="5284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8A0DB"/>
    <a:srgbClr val="DE1E5A"/>
    <a:srgbClr val="BC0105"/>
    <a:srgbClr val="4DB1E3"/>
    <a:srgbClr val="80C1EB"/>
    <a:srgbClr val="ACDDFC"/>
    <a:srgbClr val="FFFFFF"/>
    <a:srgbClr val="4AA1D9"/>
    <a:srgbClr val="21A6F9"/>
    <a:srgbClr val="1C1C1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05" autoAdjust="0"/>
    <p:restoredTop sz="94660"/>
  </p:normalViewPr>
  <p:slideViewPr>
    <p:cSldViewPr snapToGrid="0" showGuides="1">
      <p:cViewPr varScale="1">
        <p:scale>
          <a:sx n="72" d="100"/>
          <a:sy n="72" d="100"/>
        </p:scale>
        <p:origin x="1308" y="66"/>
      </p:cViewPr>
      <p:guideLst>
        <p:guide orient="horz" pos="2160"/>
        <p:guide pos="2880"/>
        <p:guide pos="340"/>
        <p:guide orient="horz" pos="3974"/>
        <p:guide pos="5420"/>
        <p:guide orient="horz" pos="346"/>
        <p:guide pos="476"/>
        <p:guide orient="horz" pos="482"/>
        <p:guide orient="horz" pos="3838"/>
        <p:guide pos="5284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 showGuides="1">
      <p:cViewPr varScale="1">
        <p:scale>
          <a:sx n="77" d="100"/>
          <a:sy n="77" d="100"/>
        </p:scale>
        <p:origin x="2646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2.fntdata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font" Target="fonts/font5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1.fntdata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font" Target="fonts/font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font" Target="fonts/font3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6.fntdata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34F151-63AC-41CE-96F5-7702E930870C}" type="datetimeFigureOut">
              <a:rPr lang="en-GB" smtClean="0"/>
              <a:t>27/01/2021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76B846-B279-40AC-BFF5-DBC4013370C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539701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02C5D1-7818-41B5-ABAD-5E4B38A5388F}" type="datetimeFigureOut">
              <a:rPr lang="en-GB" smtClean="0"/>
              <a:t>27/01/2021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521341-850D-40E1-BB3D-87946DC9B06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70487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oxfordprimary.co.uk/numicon-apparatus" TargetMode="External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Relationship Id="rId4" Type="http://schemas.openxmlformats.org/officeDocument/2006/relationships/hyperlink" Target="https://www.twinkl.co.uk/resources/twinkl-partnerships/numicon-partnerships" TargetMode="Externa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winkl.co.uk/resources/twinkl-partnerships/numicon-partnerships" TargetMode="External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Relationship Id="rId5" Type="http://schemas.openxmlformats.org/officeDocument/2006/relationships/hyperlink" Target="http://www.oxfordprimary.co.uk/numicon-apparatus" TargetMode="External"/><Relationship Id="rId4" Type="http://schemas.openxmlformats.org/officeDocument/2006/relationships/hyperlink" Target="https://global.oup.com/education/content/primary/series/numicon/apparatus/?region=uk" TargetMode="Externa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hlinkClick r:id="rId3"/>
            <a:extLst>
              <a:ext uri="{FF2B5EF4-FFF2-40B4-BE49-F238E27FC236}">
                <a16:creationId xmlns:a16="http://schemas.microsoft.com/office/drawing/2014/main" id="{687763ED-552B-A642-AB8F-76E749631B49}"/>
              </a:ext>
            </a:extLst>
          </p:cNvPr>
          <p:cNvSpPr/>
          <p:nvPr userDrawn="1"/>
        </p:nvSpPr>
        <p:spPr>
          <a:xfrm>
            <a:off x="1350335" y="5677786"/>
            <a:ext cx="3732028" cy="118021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hlinkClick r:id="rId4"/>
            <a:extLst>
              <a:ext uri="{FF2B5EF4-FFF2-40B4-BE49-F238E27FC236}">
                <a16:creationId xmlns:a16="http://schemas.microsoft.com/office/drawing/2014/main" id="{12AAF196-5A52-C843-9688-8C0687B32529}"/>
              </a:ext>
            </a:extLst>
          </p:cNvPr>
          <p:cNvSpPr/>
          <p:nvPr userDrawn="1"/>
        </p:nvSpPr>
        <p:spPr>
          <a:xfrm>
            <a:off x="7878726" y="5730949"/>
            <a:ext cx="1265274" cy="112705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70407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 userDrawn="1"/>
        </p:nvSpPr>
        <p:spPr bwMode="auto">
          <a:xfrm>
            <a:off x="457198" y="438151"/>
            <a:ext cx="8220075" cy="5957887"/>
          </a:xfrm>
          <a:prstGeom prst="roundRect">
            <a:avLst>
              <a:gd name="adj" fmla="val 2649"/>
            </a:avLst>
          </a:prstGeom>
          <a:solidFill>
            <a:schemeClr val="bg1"/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457198" y="478895"/>
            <a:ext cx="8220075" cy="994306"/>
          </a:xfrm>
        </p:spPr>
        <p:txBody>
          <a:bodyPr>
            <a:noAutofit/>
          </a:bodyPr>
          <a:lstStyle>
            <a:lvl1pPr>
              <a:defRPr>
                <a:latin typeface="Twinkl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10794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ims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575232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hlinkClick r:id="rId3"/>
          </p:cNvPr>
          <p:cNvSpPr/>
          <p:nvPr userDrawn="1"/>
        </p:nvSpPr>
        <p:spPr>
          <a:xfrm>
            <a:off x="115389" y="5776686"/>
            <a:ext cx="1117600" cy="78377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Rectangle 4">
            <a:hlinkClick r:id="rId4"/>
          </p:cNvPr>
          <p:cNvSpPr/>
          <p:nvPr userDrawn="1"/>
        </p:nvSpPr>
        <p:spPr>
          <a:xfrm>
            <a:off x="1310640" y="5776686"/>
            <a:ext cx="3825240" cy="101273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Rectangle 3">
            <a:hlinkClick r:id="rId5"/>
            <a:extLst>
              <a:ext uri="{FF2B5EF4-FFF2-40B4-BE49-F238E27FC236}">
                <a16:creationId xmlns:a16="http://schemas.microsoft.com/office/drawing/2014/main" id="{D8EC3D27-C6B9-5145-91A9-293D2D9EC067}"/>
              </a:ext>
            </a:extLst>
          </p:cNvPr>
          <p:cNvSpPr/>
          <p:nvPr userDrawn="1"/>
        </p:nvSpPr>
        <p:spPr>
          <a:xfrm>
            <a:off x="1350335" y="5677786"/>
            <a:ext cx="3732028" cy="118021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hlinkClick r:id="rId3"/>
            <a:extLst>
              <a:ext uri="{FF2B5EF4-FFF2-40B4-BE49-F238E27FC236}">
                <a16:creationId xmlns:a16="http://schemas.microsoft.com/office/drawing/2014/main" id="{D80B1704-ECF6-2346-928A-A8AD54204EE0}"/>
              </a:ext>
            </a:extLst>
          </p:cNvPr>
          <p:cNvSpPr/>
          <p:nvPr userDrawn="1"/>
        </p:nvSpPr>
        <p:spPr>
          <a:xfrm>
            <a:off x="7878726" y="5730949"/>
            <a:ext cx="1265274" cy="112705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19737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jp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9745" y="695325"/>
            <a:ext cx="8164510" cy="1150938"/>
          </a:xfrm>
          <a:prstGeom prst="roundRect">
            <a:avLst>
              <a:gd name="adj" fmla="val 9641"/>
            </a:avLst>
          </a:prstGeom>
          <a:noFill/>
          <a:ln w="25400">
            <a:noFill/>
          </a:ln>
        </p:spPr>
        <p:txBody>
          <a:bodyPr vert="horz" lIns="252000" tIns="252000" rIns="252000" bIns="252000" rtlCol="0" anchor="ctr" anchorCtr="1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9745" y="1957386"/>
            <a:ext cx="8164510" cy="4387851"/>
          </a:xfrm>
          <a:prstGeom prst="roundRect">
            <a:avLst>
              <a:gd name="adj" fmla="val 2585"/>
            </a:avLst>
          </a:prstGeom>
          <a:noFill/>
          <a:ln w="25400">
            <a:noFill/>
          </a:ln>
        </p:spPr>
        <p:txBody>
          <a:bodyPr vert="horz" lIns="252000" tIns="252000" rIns="252000" bIns="25200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3892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6" r:id="rId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rgbClr val="1C1C1C"/>
          </a:solidFill>
          <a:latin typeface="Twinkl" pitchFamily="50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288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oxfordprimary.co.uk/numicon-apparatus" TargetMode="External"/><Relationship Id="rId2" Type="http://schemas.openxmlformats.org/officeDocument/2006/relationships/hyperlink" Target="https://www.twinkl.co.uk/resources/twinkl-partnerships/numicon-partnerships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oxfordprimary.co.uk/numicon-apparatus" TargetMode="External"/><Relationship Id="rId2" Type="http://schemas.openxmlformats.org/officeDocument/2006/relationships/hyperlink" Target="https://www.twinkl.co.uk/resources/twinkl-partnerships/numicon-partnerships" TargetMode="Externa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hlinkClick r:id="rId2"/>
            <a:extLst>
              <a:ext uri="{FF2B5EF4-FFF2-40B4-BE49-F238E27FC236}">
                <a16:creationId xmlns:a16="http://schemas.microsoft.com/office/drawing/2014/main" id="{ECAF1436-BC1D-4409-BE5B-0CFE524F9DE5}"/>
              </a:ext>
            </a:extLst>
          </p:cNvPr>
          <p:cNvSpPr/>
          <p:nvPr/>
        </p:nvSpPr>
        <p:spPr>
          <a:xfrm>
            <a:off x="0" y="5635869"/>
            <a:ext cx="1318846" cy="122213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Rectangle 2">
            <a:hlinkClick r:id="rId2"/>
            <a:extLst>
              <a:ext uri="{FF2B5EF4-FFF2-40B4-BE49-F238E27FC236}">
                <a16:creationId xmlns:a16="http://schemas.microsoft.com/office/drawing/2014/main" id="{6ECF0D1D-830A-48F7-8081-7993DD68B3E6}"/>
              </a:ext>
            </a:extLst>
          </p:cNvPr>
          <p:cNvSpPr/>
          <p:nvPr/>
        </p:nvSpPr>
        <p:spPr>
          <a:xfrm>
            <a:off x="8282354" y="5635869"/>
            <a:ext cx="861646" cy="122213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Rectangle 3">
            <a:hlinkClick r:id="rId3"/>
            <a:extLst>
              <a:ext uri="{FF2B5EF4-FFF2-40B4-BE49-F238E27FC236}">
                <a16:creationId xmlns:a16="http://schemas.microsoft.com/office/drawing/2014/main" id="{C00DC27C-AFB1-41D6-8602-93BCEBFC390B}"/>
              </a:ext>
            </a:extLst>
          </p:cNvPr>
          <p:cNvSpPr/>
          <p:nvPr/>
        </p:nvSpPr>
        <p:spPr>
          <a:xfrm>
            <a:off x="1380393" y="5635869"/>
            <a:ext cx="3745522" cy="122213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9752604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024599" y="2515582"/>
            <a:ext cx="105754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600" dirty="0"/>
              <a:t>?</a:t>
            </a:r>
            <a:endParaRPr lang="en-GB" dirty="0"/>
          </a:p>
        </p:txBody>
      </p:sp>
      <p:sp>
        <p:nvSpPr>
          <p:cNvPr id="3" name="Rectangle: Rounded Corners 31"/>
          <p:cNvSpPr/>
          <p:nvPr/>
        </p:nvSpPr>
        <p:spPr>
          <a:xfrm>
            <a:off x="4089619" y="5180414"/>
            <a:ext cx="991654" cy="963125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18A0D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TextBox 9"/>
          <p:cNvSpPr txBox="1"/>
          <p:nvPr/>
        </p:nvSpPr>
        <p:spPr>
          <a:xfrm>
            <a:off x="2882898" y="5085344"/>
            <a:ext cx="71128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600" dirty="0"/>
              <a:t>+</a:t>
            </a:r>
            <a:endParaRPr lang="en-GB" dirty="0"/>
          </a:p>
        </p:txBody>
      </p:sp>
      <p:sp>
        <p:nvSpPr>
          <p:cNvPr id="11" name="TextBox 10"/>
          <p:cNvSpPr txBox="1"/>
          <p:nvPr/>
        </p:nvSpPr>
        <p:spPr>
          <a:xfrm>
            <a:off x="5667824" y="5085344"/>
            <a:ext cx="71128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600" dirty="0"/>
              <a:t>=</a:t>
            </a:r>
            <a:endParaRPr lang="en-GB" dirty="0"/>
          </a:p>
        </p:txBody>
      </p:sp>
      <p:sp>
        <p:nvSpPr>
          <p:cNvPr id="12" name="TextBox 11"/>
          <p:cNvSpPr txBox="1"/>
          <p:nvPr/>
        </p:nvSpPr>
        <p:spPr>
          <a:xfrm>
            <a:off x="4229806" y="5085344"/>
            <a:ext cx="71128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600" dirty="0"/>
              <a:t>8</a:t>
            </a:r>
            <a:endParaRPr lang="en-GB" dirty="0"/>
          </a:p>
        </p:txBody>
      </p:sp>
      <p:sp>
        <p:nvSpPr>
          <p:cNvPr id="13" name="TextBox 12"/>
          <p:cNvSpPr txBox="1"/>
          <p:nvPr/>
        </p:nvSpPr>
        <p:spPr>
          <a:xfrm>
            <a:off x="6758402" y="5085344"/>
            <a:ext cx="115417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600" dirty="0"/>
              <a:t>10</a:t>
            </a:r>
            <a:endParaRPr lang="en-GB" dirty="0"/>
          </a:p>
        </p:txBody>
      </p:sp>
      <p:sp>
        <p:nvSpPr>
          <p:cNvPr id="14" name="TextBox 13"/>
          <p:cNvSpPr txBox="1"/>
          <p:nvPr/>
        </p:nvSpPr>
        <p:spPr>
          <a:xfrm>
            <a:off x="1318827" y="5085344"/>
            <a:ext cx="105754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600" dirty="0"/>
              <a:t>2</a:t>
            </a:r>
            <a:endParaRPr lang="en-GB" dirty="0"/>
          </a:p>
        </p:txBody>
      </p:sp>
      <p:sp>
        <p:nvSpPr>
          <p:cNvPr id="15" name="Rectangle: Rounded Corners 32"/>
          <p:cNvSpPr/>
          <p:nvPr/>
        </p:nvSpPr>
        <p:spPr>
          <a:xfrm>
            <a:off x="6721299" y="549275"/>
            <a:ext cx="1667051" cy="369284"/>
          </a:xfrm>
          <a:prstGeom prst="round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/>
              <a:t>Show Answer</a:t>
            </a:r>
          </a:p>
        </p:txBody>
      </p:sp>
      <p:sp>
        <p:nvSpPr>
          <p:cNvPr id="16" name="Rectangle: Rounded Corners 33"/>
          <p:cNvSpPr/>
          <p:nvPr/>
        </p:nvSpPr>
        <p:spPr>
          <a:xfrm>
            <a:off x="6721299" y="549275"/>
            <a:ext cx="1667052" cy="369284"/>
          </a:xfrm>
          <a:prstGeom prst="round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/>
              <a:t>Hide Answer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755650" y="543693"/>
            <a:ext cx="2563510" cy="369332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r>
              <a:rPr lang="en-GB" b="1" dirty="0"/>
              <a:t>Number Bonds to 10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2833206" y="2476741"/>
            <a:ext cx="71128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600" dirty="0"/>
              <a:t>+</a:t>
            </a:r>
            <a:endParaRPr lang="en-GB" dirty="0"/>
          </a:p>
        </p:txBody>
      </p:sp>
      <p:sp>
        <p:nvSpPr>
          <p:cNvPr id="20" name="TextBox 19"/>
          <p:cNvSpPr txBox="1"/>
          <p:nvPr/>
        </p:nvSpPr>
        <p:spPr>
          <a:xfrm>
            <a:off x="5618132" y="2476741"/>
            <a:ext cx="71128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600" dirty="0"/>
              <a:t>=</a:t>
            </a:r>
            <a:endParaRPr lang="en-GB" dirty="0"/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2000" y="1608130"/>
            <a:ext cx="1433277" cy="2863760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4683" y="2680993"/>
            <a:ext cx="1433276" cy="718035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2519" y="1250509"/>
            <a:ext cx="1433277" cy="3579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85389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12" grpId="0"/>
      <p:bldP spid="12" grpId="1"/>
      <p:bldP spid="16" grpId="0" animBg="1"/>
      <p:bldP spid="16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104671" y="2515582"/>
            <a:ext cx="105754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600" dirty="0"/>
              <a:t>?</a:t>
            </a:r>
            <a:endParaRPr lang="en-GB" dirty="0"/>
          </a:p>
        </p:txBody>
      </p:sp>
      <p:sp>
        <p:nvSpPr>
          <p:cNvPr id="3" name="Rectangle: Rounded Corners 31"/>
          <p:cNvSpPr/>
          <p:nvPr/>
        </p:nvSpPr>
        <p:spPr>
          <a:xfrm>
            <a:off x="4052516" y="5180414"/>
            <a:ext cx="991654" cy="963125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18A0D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TextBox 9"/>
          <p:cNvSpPr txBox="1"/>
          <p:nvPr/>
        </p:nvSpPr>
        <p:spPr>
          <a:xfrm>
            <a:off x="2845795" y="5085344"/>
            <a:ext cx="71128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600" dirty="0"/>
              <a:t>+</a:t>
            </a:r>
            <a:endParaRPr lang="en-GB" dirty="0"/>
          </a:p>
        </p:txBody>
      </p:sp>
      <p:sp>
        <p:nvSpPr>
          <p:cNvPr id="11" name="TextBox 10"/>
          <p:cNvSpPr txBox="1"/>
          <p:nvPr/>
        </p:nvSpPr>
        <p:spPr>
          <a:xfrm>
            <a:off x="5630721" y="5085344"/>
            <a:ext cx="71128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600" dirty="0"/>
              <a:t>=</a:t>
            </a:r>
            <a:endParaRPr lang="en-GB" dirty="0"/>
          </a:p>
        </p:txBody>
      </p:sp>
      <p:sp>
        <p:nvSpPr>
          <p:cNvPr id="12" name="TextBox 11"/>
          <p:cNvSpPr txBox="1"/>
          <p:nvPr/>
        </p:nvSpPr>
        <p:spPr>
          <a:xfrm>
            <a:off x="4192703" y="5085344"/>
            <a:ext cx="71128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600" dirty="0"/>
              <a:t>9</a:t>
            </a:r>
            <a:endParaRPr lang="en-GB" dirty="0"/>
          </a:p>
        </p:txBody>
      </p:sp>
      <p:sp>
        <p:nvSpPr>
          <p:cNvPr id="13" name="TextBox 12"/>
          <p:cNvSpPr txBox="1"/>
          <p:nvPr/>
        </p:nvSpPr>
        <p:spPr>
          <a:xfrm>
            <a:off x="6721299" y="5085344"/>
            <a:ext cx="115417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600" dirty="0"/>
              <a:t>10</a:t>
            </a:r>
            <a:endParaRPr lang="en-GB" dirty="0"/>
          </a:p>
        </p:txBody>
      </p:sp>
      <p:sp>
        <p:nvSpPr>
          <p:cNvPr id="14" name="TextBox 13"/>
          <p:cNvSpPr txBox="1"/>
          <p:nvPr/>
        </p:nvSpPr>
        <p:spPr>
          <a:xfrm>
            <a:off x="1281724" y="5085344"/>
            <a:ext cx="105754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600" dirty="0"/>
              <a:t>1</a:t>
            </a:r>
            <a:endParaRPr lang="en-GB" dirty="0"/>
          </a:p>
        </p:txBody>
      </p:sp>
      <p:sp>
        <p:nvSpPr>
          <p:cNvPr id="15" name="Rectangle: Rounded Corners 32"/>
          <p:cNvSpPr/>
          <p:nvPr/>
        </p:nvSpPr>
        <p:spPr>
          <a:xfrm>
            <a:off x="6721299" y="549275"/>
            <a:ext cx="1667051" cy="369284"/>
          </a:xfrm>
          <a:prstGeom prst="round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/>
              <a:t>Show Answer</a:t>
            </a:r>
          </a:p>
        </p:txBody>
      </p:sp>
      <p:sp>
        <p:nvSpPr>
          <p:cNvPr id="16" name="Rectangle: Rounded Corners 33"/>
          <p:cNvSpPr/>
          <p:nvPr/>
        </p:nvSpPr>
        <p:spPr>
          <a:xfrm>
            <a:off x="6721299" y="549275"/>
            <a:ext cx="1667052" cy="369284"/>
          </a:xfrm>
          <a:prstGeom prst="round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/>
              <a:t>Hide Answer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755650" y="543693"/>
            <a:ext cx="2563510" cy="369332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r>
              <a:rPr lang="en-GB" b="1" dirty="0"/>
              <a:t>Number Bonds to 10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2833206" y="2476741"/>
            <a:ext cx="71128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600" dirty="0"/>
              <a:t>+</a:t>
            </a:r>
            <a:endParaRPr lang="en-GB" dirty="0"/>
          </a:p>
        </p:txBody>
      </p:sp>
      <p:sp>
        <p:nvSpPr>
          <p:cNvPr id="20" name="TextBox 19"/>
          <p:cNvSpPr txBox="1"/>
          <p:nvPr/>
        </p:nvSpPr>
        <p:spPr>
          <a:xfrm>
            <a:off x="5618132" y="2476741"/>
            <a:ext cx="71128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600" dirty="0"/>
              <a:t>=</a:t>
            </a:r>
            <a:endParaRPr lang="en-GB" dirty="0"/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4755" y="2681461"/>
            <a:ext cx="717569" cy="717569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1314" y="1250508"/>
            <a:ext cx="1432347" cy="3579475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2519" y="1250509"/>
            <a:ext cx="1433277" cy="3579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83806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12" grpId="0"/>
      <p:bldP spid="12" grpId="1"/>
      <p:bldP spid="16" grpId="0" animBg="1"/>
      <p:bldP spid="16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021126" y="2515582"/>
            <a:ext cx="105754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600" dirty="0"/>
              <a:t>?</a:t>
            </a:r>
            <a:endParaRPr lang="en-GB" dirty="0"/>
          </a:p>
        </p:txBody>
      </p:sp>
      <p:sp>
        <p:nvSpPr>
          <p:cNvPr id="3" name="Rectangle: Rounded Corners 31"/>
          <p:cNvSpPr/>
          <p:nvPr/>
        </p:nvSpPr>
        <p:spPr>
          <a:xfrm>
            <a:off x="4076172" y="5180414"/>
            <a:ext cx="991654" cy="963125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18A0D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TextBox 8"/>
          <p:cNvSpPr txBox="1"/>
          <p:nvPr/>
        </p:nvSpPr>
        <p:spPr>
          <a:xfrm>
            <a:off x="2869451" y="5085344"/>
            <a:ext cx="71128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600" dirty="0"/>
              <a:t>+</a:t>
            </a:r>
            <a:endParaRPr lang="en-GB" dirty="0"/>
          </a:p>
        </p:txBody>
      </p:sp>
      <p:sp>
        <p:nvSpPr>
          <p:cNvPr id="10" name="TextBox 9"/>
          <p:cNvSpPr txBox="1"/>
          <p:nvPr/>
        </p:nvSpPr>
        <p:spPr>
          <a:xfrm>
            <a:off x="5654377" y="5085344"/>
            <a:ext cx="71128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600" dirty="0"/>
              <a:t>=</a:t>
            </a:r>
            <a:endParaRPr lang="en-GB" dirty="0"/>
          </a:p>
        </p:txBody>
      </p:sp>
      <p:sp>
        <p:nvSpPr>
          <p:cNvPr id="11" name="TextBox 10"/>
          <p:cNvSpPr txBox="1"/>
          <p:nvPr/>
        </p:nvSpPr>
        <p:spPr>
          <a:xfrm>
            <a:off x="3932394" y="5085344"/>
            <a:ext cx="127921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600" dirty="0"/>
              <a:t>10</a:t>
            </a:r>
            <a:endParaRPr lang="en-GB" dirty="0"/>
          </a:p>
        </p:txBody>
      </p:sp>
      <p:sp>
        <p:nvSpPr>
          <p:cNvPr id="12" name="TextBox 11"/>
          <p:cNvSpPr txBox="1"/>
          <p:nvPr/>
        </p:nvSpPr>
        <p:spPr>
          <a:xfrm>
            <a:off x="6744955" y="5085344"/>
            <a:ext cx="115417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600" dirty="0"/>
              <a:t>10</a:t>
            </a:r>
            <a:endParaRPr lang="en-GB" dirty="0"/>
          </a:p>
        </p:txBody>
      </p:sp>
      <p:sp>
        <p:nvSpPr>
          <p:cNvPr id="13" name="TextBox 12"/>
          <p:cNvSpPr txBox="1"/>
          <p:nvPr/>
        </p:nvSpPr>
        <p:spPr>
          <a:xfrm>
            <a:off x="1305380" y="5085344"/>
            <a:ext cx="105754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600" dirty="0"/>
              <a:t>0</a:t>
            </a:r>
            <a:endParaRPr lang="en-GB" dirty="0"/>
          </a:p>
        </p:txBody>
      </p:sp>
      <p:sp>
        <p:nvSpPr>
          <p:cNvPr id="14" name="Rectangle: Rounded Corners 32"/>
          <p:cNvSpPr/>
          <p:nvPr/>
        </p:nvSpPr>
        <p:spPr>
          <a:xfrm>
            <a:off x="6721299" y="549275"/>
            <a:ext cx="1667051" cy="369284"/>
          </a:xfrm>
          <a:prstGeom prst="round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/>
              <a:t>Show Answer</a:t>
            </a:r>
          </a:p>
        </p:txBody>
      </p:sp>
      <p:sp>
        <p:nvSpPr>
          <p:cNvPr id="15" name="Rectangle: Rounded Corners 33"/>
          <p:cNvSpPr/>
          <p:nvPr/>
        </p:nvSpPr>
        <p:spPr>
          <a:xfrm>
            <a:off x="6721299" y="549275"/>
            <a:ext cx="1667052" cy="369284"/>
          </a:xfrm>
          <a:prstGeom prst="round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/>
              <a:t>Hide Answer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172440" y="2507605"/>
            <a:ext cx="105754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600" dirty="0"/>
              <a:t>0</a:t>
            </a:r>
            <a:endParaRPr lang="en-GB" dirty="0"/>
          </a:p>
        </p:txBody>
      </p:sp>
      <p:sp>
        <p:nvSpPr>
          <p:cNvPr id="17" name="TextBox 16"/>
          <p:cNvSpPr txBox="1"/>
          <p:nvPr/>
        </p:nvSpPr>
        <p:spPr>
          <a:xfrm>
            <a:off x="755650" y="543693"/>
            <a:ext cx="2563510" cy="369332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r>
              <a:rPr lang="en-GB" b="1" dirty="0"/>
              <a:t>Number Bonds to 10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833206" y="2476741"/>
            <a:ext cx="71128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600" dirty="0"/>
              <a:t>+</a:t>
            </a:r>
            <a:endParaRPr lang="en-GB" dirty="0"/>
          </a:p>
        </p:txBody>
      </p:sp>
      <p:sp>
        <p:nvSpPr>
          <p:cNvPr id="19" name="TextBox 18"/>
          <p:cNvSpPr txBox="1"/>
          <p:nvPr/>
        </p:nvSpPr>
        <p:spPr>
          <a:xfrm>
            <a:off x="5618132" y="2476741"/>
            <a:ext cx="71128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600" dirty="0"/>
              <a:t>=</a:t>
            </a:r>
            <a:endParaRPr lang="en-GB" dirty="0"/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2000" y="1250509"/>
            <a:ext cx="1433277" cy="3579002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2519" y="1250509"/>
            <a:ext cx="1433277" cy="3579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91441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11" grpId="0"/>
      <p:bldP spid="11" grpId="1"/>
      <p:bldP spid="15" grpId="0" animBg="1"/>
      <p:bldP spid="15" grpId="1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hlinkClick r:id="rId2"/>
            <a:extLst>
              <a:ext uri="{FF2B5EF4-FFF2-40B4-BE49-F238E27FC236}">
                <a16:creationId xmlns:a16="http://schemas.microsoft.com/office/drawing/2014/main" id="{7FE6CD6F-9DEE-4467-9E06-64EC28D4B52D}"/>
              </a:ext>
            </a:extLst>
          </p:cNvPr>
          <p:cNvSpPr/>
          <p:nvPr/>
        </p:nvSpPr>
        <p:spPr>
          <a:xfrm>
            <a:off x="0" y="5635869"/>
            <a:ext cx="1318846" cy="122213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Rectangle 2">
            <a:hlinkClick r:id="rId2"/>
            <a:extLst>
              <a:ext uri="{FF2B5EF4-FFF2-40B4-BE49-F238E27FC236}">
                <a16:creationId xmlns:a16="http://schemas.microsoft.com/office/drawing/2014/main" id="{9612F577-C9B6-49C0-B14B-888A27EC50B9}"/>
              </a:ext>
            </a:extLst>
          </p:cNvPr>
          <p:cNvSpPr/>
          <p:nvPr/>
        </p:nvSpPr>
        <p:spPr>
          <a:xfrm>
            <a:off x="8282354" y="5635869"/>
            <a:ext cx="861646" cy="122213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Rectangle 3">
            <a:hlinkClick r:id="rId3"/>
            <a:extLst>
              <a:ext uri="{FF2B5EF4-FFF2-40B4-BE49-F238E27FC236}">
                <a16:creationId xmlns:a16="http://schemas.microsoft.com/office/drawing/2014/main" id="{C620AB92-9B9D-4637-AAB4-33610714D37C}"/>
              </a:ext>
            </a:extLst>
          </p:cNvPr>
          <p:cNvSpPr/>
          <p:nvPr/>
        </p:nvSpPr>
        <p:spPr>
          <a:xfrm>
            <a:off x="1380393" y="5635869"/>
            <a:ext cx="3745522" cy="122213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970912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Rounded Corners 31"/>
          <p:cNvSpPr/>
          <p:nvPr/>
        </p:nvSpPr>
        <p:spPr>
          <a:xfrm>
            <a:off x="4076172" y="5180414"/>
            <a:ext cx="991654" cy="963125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18A0D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TextBox 3"/>
          <p:cNvSpPr txBox="1"/>
          <p:nvPr/>
        </p:nvSpPr>
        <p:spPr>
          <a:xfrm>
            <a:off x="755650" y="543693"/>
            <a:ext cx="2563510" cy="369332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r>
              <a:rPr lang="en-GB" b="1" dirty="0"/>
              <a:t>Number Bonds to 10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833206" y="2476741"/>
            <a:ext cx="71128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600" dirty="0"/>
              <a:t>+</a:t>
            </a:r>
            <a:endParaRPr lang="en-GB" dirty="0"/>
          </a:p>
        </p:txBody>
      </p:sp>
      <p:sp>
        <p:nvSpPr>
          <p:cNvPr id="8" name="TextBox 7"/>
          <p:cNvSpPr txBox="1"/>
          <p:nvPr/>
        </p:nvSpPr>
        <p:spPr>
          <a:xfrm>
            <a:off x="5618132" y="2476741"/>
            <a:ext cx="71128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600" dirty="0"/>
              <a:t>=</a:t>
            </a:r>
            <a:endParaRPr lang="en-GB" dirty="0"/>
          </a:p>
        </p:txBody>
      </p:sp>
      <p:sp>
        <p:nvSpPr>
          <p:cNvPr id="9" name="TextBox 8"/>
          <p:cNvSpPr txBox="1"/>
          <p:nvPr/>
        </p:nvSpPr>
        <p:spPr>
          <a:xfrm>
            <a:off x="2869451" y="5085344"/>
            <a:ext cx="71128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600" dirty="0"/>
              <a:t>+</a:t>
            </a:r>
            <a:endParaRPr lang="en-GB" dirty="0"/>
          </a:p>
        </p:txBody>
      </p:sp>
      <p:sp>
        <p:nvSpPr>
          <p:cNvPr id="10" name="TextBox 9"/>
          <p:cNvSpPr txBox="1"/>
          <p:nvPr/>
        </p:nvSpPr>
        <p:spPr>
          <a:xfrm>
            <a:off x="5654377" y="5085344"/>
            <a:ext cx="71128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600" dirty="0"/>
              <a:t>=</a:t>
            </a:r>
            <a:endParaRPr lang="en-GB" dirty="0"/>
          </a:p>
        </p:txBody>
      </p:sp>
      <p:sp>
        <p:nvSpPr>
          <p:cNvPr id="11" name="TextBox 10"/>
          <p:cNvSpPr txBox="1"/>
          <p:nvPr/>
        </p:nvSpPr>
        <p:spPr>
          <a:xfrm>
            <a:off x="4216359" y="5085344"/>
            <a:ext cx="71128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600" dirty="0"/>
              <a:t>0</a:t>
            </a:r>
            <a:endParaRPr lang="en-GB" dirty="0"/>
          </a:p>
        </p:txBody>
      </p:sp>
      <p:sp>
        <p:nvSpPr>
          <p:cNvPr id="12" name="TextBox 11"/>
          <p:cNvSpPr txBox="1"/>
          <p:nvPr/>
        </p:nvSpPr>
        <p:spPr>
          <a:xfrm>
            <a:off x="6744955" y="5085344"/>
            <a:ext cx="115417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600" dirty="0"/>
              <a:t>10</a:t>
            </a:r>
            <a:endParaRPr lang="en-GB" dirty="0"/>
          </a:p>
        </p:txBody>
      </p:sp>
      <p:sp>
        <p:nvSpPr>
          <p:cNvPr id="13" name="TextBox 12"/>
          <p:cNvSpPr txBox="1"/>
          <p:nvPr/>
        </p:nvSpPr>
        <p:spPr>
          <a:xfrm>
            <a:off x="1305380" y="5085344"/>
            <a:ext cx="105754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600" dirty="0"/>
              <a:t>10</a:t>
            </a:r>
            <a:endParaRPr lang="en-GB" dirty="0"/>
          </a:p>
        </p:txBody>
      </p:sp>
      <p:sp>
        <p:nvSpPr>
          <p:cNvPr id="14" name="Rectangle: Rounded Corners 32"/>
          <p:cNvSpPr/>
          <p:nvPr/>
        </p:nvSpPr>
        <p:spPr>
          <a:xfrm>
            <a:off x="6721299" y="549275"/>
            <a:ext cx="1667052" cy="369284"/>
          </a:xfrm>
          <a:prstGeom prst="round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/>
              <a:t>Show Answer</a:t>
            </a:r>
          </a:p>
        </p:txBody>
      </p:sp>
      <p:sp>
        <p:nvSpPr>
          <p:cNvPr id="15" name="Rectangle: Rounded Corners 33"/>
          <p:cNvSpPr/>
          <p:nvPr/>
        </p:nvSpPr>
        <p:spPr>
          <a:xfrm>
            <a:off x="6721299" y="549275"/>
            <a:ext cx="1667053" cy="369284"/>
          </a:xfrm>
          <a:prstGeom prst="round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/>
              <a:t>Hide Answer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4225669" y="2476741"/>
            <a:ext cx="71128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600" dirty="0"/>
              <a:t>0</a:t>
            </a:r>
            <a:endParaRPr lang="en-GB" dirty="0"/>
          </a:p>
        </p:txBody>
      </p:sp>
      <p:sp>
        <p:nvSpPr>
          <p:cNvPr id="17" name="TextBox 16"/>
          <p:cNvSpPr txBox="1"/>
          <p:nvPr/>
        </p:nvSpPr>
        <p:spPr>
          <a:xfrm>
            <a:off x="4063513" y="2476741"/>
            <a:ext cx="105754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600" dirty="0"/>
              <a:t>?</a:t>
            </a:r>
            <a:endParaRPr lang="en-GB" dirty="0"/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3693" y="1250509"/>
            <a:ext cx="1433277" cy="3579002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2519" y="1250509"/>
            <a:ext cx="1433277" cy="3579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21841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  <p:bldLst>
      <p:bldP spid="11" grpId="0"/>
      <p:bldP spid="11" grpId="1"/>
      <p:bldP spid="15" grpId="0" animBg="1"/>
      <p:bldP spid="15" grpId="1" animBg="1"/>
      <p:bldP spid="16" grpId="0"/>
      <p:bldP spid="16" grpId="1"/>
      <p:bldP spid="16" grpId="2"/>
      <p:bldP spid="17" grpId="0"/>
      <p:bldP spid="17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077523" y="2515582"/>
            <a:ext cx="105754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600" dirty="0"/>
              <a:t>?</a:t>
            </a:r>
            <a:endParaRPr lang="en-GB" dirty="0"/>
          </a:p>
        </p:txBody>
      </p:sp>
      <p:sp>
        <p:nvSpPr>
          <p:cNvPr id="4" name="Rectangle: Rounded Corners 31"/>
          <p:cNvSpPr/>
          <p:nvPr/>
        </p:nvSpPr>
        <p:spPr>
          <a:xfrm>
            <a:off x="4076172" y="5180414"/>
            <a:ext cx="991654" cy="963125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18A0D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TextBox 9"/>
          <p:cNvSpPr txBox="1"/>
          <p:nvPr/>
        </p:nvSpPr>
        <p:spPr>
          <a:xfrm>
            <a:off x="2869451" y="5085344"/>
            <a:ext cx="71128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600" dirty="0"/>
              <a:t>+</a:t>
            </a:r>
            <a:endParaRPr lang="en-GB" dirty="0"/>
          </a:p>
        </p:txBody>
      </p:sp>
      <p:sp>
        <p:nvSpPr>
          <p:cNvPr id="11" name="TextBox 10"/>
          <p:cNvSpPr txBox="1"/>
          <p:nvPr/>
        </p:nvSpPr>
        <p:spPr>
          <a:xfrm>
            <a:off x="5654377" y="5085344"/>
            <a:ext cx="71128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600" dirty="0"/>
              <a:t>=</a:t>
            </a:r>
            <a:endParaRPr lang="en-GB" dirty="0"/>
          </a:p>
        </p:txBody>
      </p:sp>
      <p:sp>
        <p:nvSpPr>
          <p:cNvPr id="12" name="TextBox 11"/>
          <p:cNvSpPr txBox="1"/>
          <p:nvPr/>
        </p:nvSpPr>
        <p:spPr>
          <a:xfrm>
            <a:off x="4216359" y="5085344"/>
            <a:ext cx="71128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600" dirty="0"/>
              <a:t>1</a:t>
            </a:r>
            <a:endParaRPr lang="en-GB" dirty="0"/>
          </a:p>
        </p:txBody>
      </p:sp>
      <p:sp>
        <p:nvSpPr>
          <p:cNvPr id="13" name="TextBox 12"/>
          <p:cNvSpPr txBox="1"/>
          <p:nvPr/>
        </p:nvSpPr>
        <p:spPr>
          <a:xfrm>
            <a:off x="6744955" y="5085344"/>
            <a:ext cx="115417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600" dirty="0"/>
              <a:t>10</a:t>
            </a:r>
            <a:endParaRPr lang="en-GB" dirty="0"/>
          </a:p>
        </p:txBody>
      </p:sp>
      <p:sp>
        <p:nvSpPr>
          <p:cNvPr id="14" name="TextBox 13"/>
          <p:cNvSpPr txBox="1"/>
          <p:nvPr/>
        </p:nvSpPr>
        <p:spPr>
          <a:xfrm>
            <a:off x="1305380" y="5085344"/>
            <a:ext cx="105754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600" dirty="0"/>
              <a:t>9</a:t>
            </a:r>
            <a:endParaRPr lang="en-GB" dirty="0"/>
          </a:p>
        </p:txBody>
      </p:sp>
      <p:sp>
        <p:nvSpPr>
          <p:cNvPr id="15" name="Rectangle: Rounded Corners 32"/>
          <p:cNvSpPr/>
          <p:nvPr/>
        </p:nvSpPr>
        <p:spPr>
          <a:xfrm>
            <a:off x="6721299" y="549275"/>
            <a:ext cx="1667051" cy="369284"/>
          </a:xfrm>
          <a:prstGeom prst="round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/>
              <a:t>Show Answer</a:t>
            </a:r>
          </a:p>
        </p:txBody>
      </p:sp>
      <p:sp>
        <p:nvSpPr>
          <p:cNvPr id="16" name="Rectangle: Rounded Corners 33"/>
          <p:cNvSpPr/>
          <p:nvPr/>
        </p:nvSpPr>
        <p:spPr>
          <a:xfrm>
            <a:off x="6721299" y="549275"/>
            <a:ext cx="1667052" cy="369284"/>
          </a:xfrm>
          <a:prstGeom prst="round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/>
              <a:t>Hide Answer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755650" y="543693"/>
            <a:ext cx="2563510" cy="369332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r>
              <a:rPr lang="en-GB" b="1" dirty="0"/>
              <a:t>Number Bonds to 10</a:t>
            </a: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3317" y="2681710"/>
            <a:ext cx="717694" cy="717694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3927" y="1250508"/>
            <a:ext cx="1432597" cy="3580099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2833206" y="2476741"/>
            <a:ext cx="71128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600" dirty="0"/>
              <a:t>+</a:t>
            </a:r>
            <a:endParaRPr lang="en-GB" dirty="0"/>
          </a:p>
        </p:txBody>
      </p:sp>
      <p:sp>
        <p:nvSpPr>
          <p:cNvPr id="24" name="TextBox 23"/>
          <p:cNvSpPr txBox="1"/>
          <p:nvPr/>
        </p:nvSpPr>
        <p:spPr>
          <a:xfrm>
            <a:off x="5618132" y="2476741"/>
            <a:ext cx="71128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600" dirty="0"/>
              <a:t>=</a:t>
            </a:r>
            <a:endParaRPr lang="en-GB" dirty="0"/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2519" y="1250509"/>
            <a:ext cx="1433277" cy="3579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55331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12" grpId="0"/>
      <p:bldP spid="12" grpId="1"/>
      <p:bldP spid="16" grpId="0" animBg="1"/>
      <p:bldP spid="16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154978" y="2515582"/>
            <a:ext cx="105754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600" dirty="0"/>
              <a:t>?</a:t>
            </a:r>
            <a:endParaRPr lang="en-GB" dirty="0"/>
          </a:p>
        </p:txBody>
      </p:sp>
      <p:sp>
        <p:nvSpPr>
          <p:cNvPr id="3" name="Rectangle: Rounded Corners 31"/>
          <p:cNvSpPr/>
          <p:nvPr/>
        </p:nvSpPr>
        <p:spPr>
          <a:xfrm>
            <a:off x="4077084" y="5180414"/>
            <a:ext cx="991654" cy="963125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18A0D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TextBox 9"/>
          <p:cNvSpPr txBox="1"/>
          <p:nvPr/>
        </p:nvSpPr>
        <p:spPr>
          <a:xfrm>
            <a:off x="2870363" y="5085344"/>
            <a:ext cx="71128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600" dirty="0"/>
              <a:t>+</a:t>
            </a:r>
            <a:endParaRPr lang="en-GB" dirty="0"/>
          </a:p>
        </p:txBody>
      </p:sp>
      <p:sp>
        <p:nvSpPr>
          <p:cNvPr id="11" name="TextBox 10"/>
          <p:cNvSpPr txBox="1"/>
          <p:nvPr/>
        </p:nvSpPr>
        <p:spPr>
          <a:xfrm>
            <a:off x="5655289" y="5085344"/>
            <a:ext cx="71128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600" dirty="0"/>
              <a:t>=</a:t>
            </a:r>
            <a:endParaRPr lang="en-GB" dirty="0"/>
          </a:p>
        </p:txBody>
      </p:sp>
      <p:sp>
        <p:nvSpPr>
          <p:cNvPr id="12" name="TextBox 11"/>
          <p:cNvSpPr txBox="1"/>
          <p:nvPr/>
        </p:nvSpPr>
        <p:spPr>
          <a:xfrm>
            <a:off x="4217271" y="5085344"/>
            <a:ext cx="71128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600" dirty="0"/>
              <a:t>2</a:t>
            </a:r>
            <a:endParaRPr lang="en-GB" dirty="0"/>
          </a:p>
        </p:txBody>
      </p:sp>
      <p:sp>
        <p:nvSpPr>
          <p:cNvPr id="13" name="TextBox 12"/>
          <p:cNvSpPr txBox="1"/>
          <p:nvPr/>
        </p:nvSpPr>
        <p:spPr>
          <a:xfrm>
            <a:off x="6745867" y="5085344"/>
            <a:ext cx="115417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600" dirty="0"/>
              <a:t>10</a:t>
            </a:r>
            <a:endParaRPr lang="en-GB" dirty="0"/>
          </a:p>
        </p:txBody>
      </p:sp>
      <p:sp>
        <p:nvSpPr>
          <p:cNvPr id="14" name="TextBox 13"/>
          <p:cNvSpPr txBox="1"/>
          <p:nvPr/>
        </p:nvSpPr>
        <p:spPr>
          <a:xfrm>
            <a:off x="1306292" y="5085344"/>
            <a:ext cx="105754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600"/>
              <a:t>8</a:t>
            </a:r>
            <a:endParaRPr lang="en-GB" dirty="0"/>
          </a:p>
        </p:txBody>
      </p:sp>
      <p:sp>
        <p:nvSpPr>
          <p:cNvPr id="15" name="Rectangle: Rounded Corners 32"/>
          <p:cNvSpPr/>
          <p:nvPr/>
        </p:nvSpPr>
        <p:spPr>
          <a:xfrm>
            <a:off x="6721299" y="549275"/>
            <a:ext cx="1667051" cy="369284"/>
          </a:xfrm>
          <a:prstGeom prst="round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/>
              <a:t>Show Answer</a:t>
            </a:r>
          </a:p>
        </p:txBody>
      </p:sp>
      <p:sp>
        <p:nvSpPr>
          <p:cNvPr id="16" name="Rectangle: Rounded Corners 33"/>
          <p:cNvSpPr/>
          <p:nvPr/>
        </p:nvSpPr>
        <p:spPr>
          <a:xfrm>
            <a:off x="6721299" y="549275"/>
            <a:ext cx="1667052" cy="369284"/>
          </a:xfrm>
          <a:prstGeom prst="round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/>
              <a:t>Hide Answer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755650" y="543693"/>
            <a:ext cx="2563510" cy="369332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r>
              <a:rPr lang="en-GB" b="1" dirty="0"/>
              <a:t>Number Bonds to 10</a:t>
            </a: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3693" y="1608130"/>
            <a:ext cx="1433277" cy="2863760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3067" y="2680993"/>
            <a:ext cx="1433276" cy="718035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2833206" y="2476741"/>
            <a:ext cx="71128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600" dirty="0"/>
              <a:t>+</a:t>
            </a:r>
            <a:endParaRPr lang="en-GB" dirty="0"/>
          </a:p>
        </p:txBody>
      </p:sp>
      <p:sp>
        <p:nvSpPr>
          <p:cNvPr id="23" name="TextBox 22"/>
          <p:cNvSpPr txBox="1"/>
          <p:nvPr/>
        </p:nvSpPr>
        <p:spPr>
          <a:xfrm>
            <a:off x="5618132" y="2476741"/>
            <a:ext cx="71128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600" dirty="0"/>
              <a:t>=</a:t>
            </a:r>
            <a:endParaRPr lang="en-GB" dirty="0"/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2519" y="1250509"/>
            <a:ext cx="1433277" cy="3579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12951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12" grpId="0"/>
      <p:bldP spid="12" grpId="1"/>
      <p:bldP spid="16" grpId="0" animBg="1"/>
      <p:bldP spid="16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127603" y="2515582"/>
            <a:ext cx="105754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600" dirty="0"/>
              <a:t>?</a:t>
            </a:r>
            <a:endParaRPr lang="en-GB" dirty="0"/>
          </a:p>
        </p:txBody>
      </p:sp>
      <p:sp>
        <p:nvSpPr>
          <p:cNvPr id="3" name="Rectangle: Rounded Corners 31"/>
          <p:cNvSpPr/>
          <p:nvPr/>
        </p:nvSpPr>
        <p:spPr>
          <a:xfrm>
            <a:off x="4049709" y="5180414"/>
            <a:ext cx="991654" cy="963125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18A0D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TextBox 9"/>
          <p:cNvSpPr txBox="1"/>
          <p:nvPr/>
        </p:nvSpPr>
        <p:spPr>
          <a:xfrm>
            <a:off x="2842988" y="5085344"/>
            <a:ext cx="71128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600" dirty="0"/>
              <a:t>+</a:t>
            </a:r>
            <a:endParaRPr lang="en-GB" dirty="0"/>
          </a:p>
        </p:txBody>
      </p:sp>
      <p:sp>
        <p:nvSpPr>
          <p:cNvPr id="11" name="TextBox 10"/>
          <p:cNvSpPr txBox="1"/>
          <p:nvPr/>
        </p:nvSpPr>
        <p:spPr>
          <a:xfrm>
            <a:off x="5627914" y="5085344"/>
            <a:ext cx="71128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600" dirty="0"/>
              <a:t>=</a:t>
            </a:r>
            <a:endParaRPr lang="en-GB" dirty="0"/>
          </a:p>
        </p:txBody>
      </p:sp>
      <p:sp>
        <p:nvSpPr>
          <p:cNvPr id="12" name="TextBox 11"/>
          <p:cNvSpPr txBox="1"/>
          <p:nvPr/>
        </p:nvSpPr>
        <p:spPr>
          <a:xfrm>
            <a:off x="4189896" y="5085344"/>
            <a:ext cx="71128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600" dirty="0"/>
              <a:t>3</a:t>
            </a:r>
            <a:endParaRPr lang="en-GB" dirty="0"/>
          </a:p>
        </p:txBody>
      </p:sp>
      <p:sp>
        <p:nvSpPr>
          <p:cNvPr id="13" name="TextBox 12"/>
          <p:cNvSpPr txBox="1"/>
          <p:nvPr/>
        </p:nvSpPr>
        <p:spPr>
          <a:xfrm>
            <a:off x="6718492" y="5085344"/>
            <a:ext cx="115417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600" dirty="0"/>
              <a:t>10</a:t>
            </a:r>
            <a:endParaRPr lang="en-GB" dirty="0"/>
          </a:p>
        </p:txBody>
      </p:sp>
      <p:sp>
        <p:nvSpPr>
          <p:cNvPr id="14" name="TextBox 13"/>
          <p:cNvSpPr txBox="1"/>
          <p:nvPr/>
        </p:nvSpPr>
        <p:spPr>
          <a:xfrm>
            <a:off x="1278917" y="5085344"/>
            <a:ext cx="105754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600" dirty="0"/>
              <a:t>7</a:t>
            </a:r>
            <a:endParaRPr lang="en-GB" dirty="0"/>
          </a:p>
        </p:txBody>
      </p:sp>
      <p:sp>
        <p:nvSpPr>
          <p:cNvPr id="15" name="Rectangle: Rounded Corners 32"/>
          <p:cNvSpPr/>
          <p:nvPr/>
        </p:nvSpPr>
        <p:spPr>
          <a:xfrm>
            <a:off x="6721299" y="549275"/>
            <a:ext cx="1667051" cy="369284"/>
          </a:xfrm>
          <a:prstGeom prst="round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/>
              <a:t>Show Answer</a:t>
            </a:r>
          </a:p>
        </p:txBody>
      </p:sp>
      <p:sp>
        <p:nvSpPr>
          <p:cNvPr id="16" name="Rectangle: Rounded Corners 33"/>
          <p:cNvSpPr/>
          <p:nvPr/>
        </p:nvSpPr>
        <p:spPr>
          <a:xfrm>
            <a:off x="6721299" y="549275"/>
            <a:ext cx="1667052" cy="369284"/>
          </a:xfrm>
          <a:prstGeom prst="round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/>
              <a:t>Hide Answer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755650" y="543693"/>
            <a:ext cx="2563510" cy="369332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r>
              <a:rPr lang="en-GB" b="1" dirty="0"/>
              <a:t>Number Bonds to 10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2833206" y="2476741"/>
            <a:ext cx="71128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600" dirty="0"/>
              <a:t>+</a:t>
            </a:r>
            <a:endParaRPr lang="en-GB" dirty="0"/>
          </a:p>
        </p:txBody>
      </p:sp>
      <p:sp>
        <p:nvSpPr>
          <p:cNvPr id="23" name="TextBox 22"/>
          <p:cNvSpPr txBox="1"/>
          <p:nvPr/>
        </p:nvSpPr>
        <p:spPr>
          <a:xfrm>
            <a:off x="5618132" y="2476741"/>
            <a:ext cx="71128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600" dirty="0"/>
              <a:t>=</a:t>
            </a:r>
            <a:endParaRPr lang="en-GB" dirty="0"/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1091" y="2323372"/>
            <a:ext cx="1433277" cy="1433277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4341" y="1606733"/>
            <a:ext cx="1433277" cy="2866555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2519" y="1250509"/>
            <a:ext cx="1433277" cy="3579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99372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12" grpId="0"/>
      <p:bldP spid="12" grpId="1"/>
      <p:bldP spid="16" grpId="0" animBg="1"/>
      <p:bldP spid="16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145348" y="2515582"/>
            <a:ext cx="105754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600" dirty="0"/>
              <a:t>?</a:t>
            </a:r>
            <a:endParaRPr lang="en-GB" dirty="0"/>
          </a:p>
        </p:txBody>
      </p:sp>
      <p:sp>
        <p:nvSpPr>
          <p:cNvPr id="3" name="Rectangle: Rounded Corners 31"/>
          <p:cNvSpPr/>
          <p:nvPr/>
        </p:nvSpPr>
        <p:spPr>
          <a:xfrm>
            <a:off x="4067454" y="5180414"/>
            <a:ext cx="991654" cy="963125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18A0D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TextBox 9"/>
          <p:cNvSpPr txBox="1"/>
          <p:nvPr/>
        </p:nvSpPr>
        <p:spPr>
          <a:xfrm>
            <a:off x="2860733" y="5085344"/>
            <a:ext cx="71128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600" dirty="0"/>
              <a:t>+</a:t>
            </a:r>
            <a:endParaRPr lang="en-GB" dirty="0"/>
          </a:p>
        </p:txBody>
      </p:sp>
      <p:sp>
        <p:nvSpPr>
          <p:cNvPr id="11" name="TextBox 10"/>
          <p:cNvSpPr txBox="1"/>
          <p:nvPr/>
        </p:nvSpPr>
        <p:spPr>
          <a:xfrm>
            <a:off x="5645659" y="5085344"/>
            <a:ext cx="71128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600" dirty="0"/>
              <a:t>=</a:t>
            </a:r>
            <a:endParaRPr lang="en-GB" dirty="0"/>
          </a:p>
        </p:txBody>
      </p:sp>
      <p:sp>
        <p:nvSpPr>
          <p:cNvPr id="12" name="TextBox 11"/>
          <p:cNvSpPr txBox="1"/>
          <p:nvPr/>
        </p:nvSpPr>
        <p:spPr>
          <a:xfrm>
            <a:off x="4207641" y="5085344"/>
            <a:ext cx="71128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600" dirty="0"/>
              <a:t>4</a:t>
            </a:r>
            <a:endParaRPr lang="en-GB" dirty="0"/>
          </a:p>
        </p:txBody>
      </p:sp>
      <p:sp>
        <p:nvSpPr>
          <p:cNvPr id="13" name="TextBox 12"/>
          <p:cNvSpPr txBox="1"/>
          <p:nvPr/>
        </p:nvSpPr>
        <p:spPr>
          <a:xfrm>
            <a:off x="6736237" y="5085344"/>
            <a:ext cx="115417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600" dirty="0"/>
              <a:t>10</a:t>
            </a:r>
            <a:endParaRPr lang="en-GB" dirty="0"/>
          </a:p>
        </p:txBody>
      </p:sp>
      <p:sp>
        <p:nvSpPr>
          <p:cNvPr id="14" name="TextBox 13"/>
          <p:cNvSpPr txBox="1"/>
          <p:nvPr/>
        </p:nvSpPr>
        <p:spPr>
          <a:xfrm>
            <a:off x="1296662" y="5085344"/>
            <a:ext cx="105754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600" dirty="0"/>
              <a:t>6</a:t>
            </a:r>
            <a:endParaRPr lang="en-GB" dirty="0"/>
          </a:p>
        </p:txBody>
      </p:sp>
      <p:sp>
        <p:nvSpPr>
          <p:cNvPr id="15" name="Rectangle: Rounded Corners 32"/>
          <p:cNvSpPr/>
          <p:nvPr/>
        </p:nvSpPr>
        <p:spPr>
          <a:xfrm>
            <a:off x="6721299" y="549275"/>
            <a:ext cx="1667051" cy="369284"/>
          </a:xfrm>
          <a:prstGeom prst="round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/>
              <a:t>Show Answer</a:t>
            </a:r>
          </a:p>
        </p:txBody>
      </p:sp>
      <p:sp>
        <p:nvSpPr>
          <p:cNvPr id="16" name="Rectangle: Rounded Corners 33"/>
          <p:cNvSpPr/>
          <p:nvPr/>
        </p:nvSpPr>
        <p:spPr>
          <a:xfrm>
            <a:off x="6721299" y="549275"/>
            <a:ext cx="1667052" cy="369284"/>
          </a:xfrm>
          <a:prstGeom prst="round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/>
              <a:t>Hide Answer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755650" y="543693"/>
            <a:ext cx="2563510" cy="369332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r>
              <a:rPr lang="en-GB" b="1" dirty="0"/>
              <a:t>Number Bonds to 10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2833206" y="2476741"/>
            <a:ext cx="71128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600" dirty="0"/>
              <a:t>+</a:t>
            </a:r>
            <a:endParaRPr lang="en-GB" dirty="0"/>
          </a:p>
        </p:txBody>
      </p:sp>
      <p:sp>
        <p:nvSpPr>
          <p:cNvPr id="20" name="TextBox 19"/>
          <p:cNvSpPr txBox="1"/>
          <p:nvPr/>
        </p:nvSpPr>
        <p:spPr>
          <a:xfrm>
            <a:off x="5618132" y="2476741"/>
            <a:ext cx="71128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600" dirty="0"/>
              <a:t>=</a:t>
            </a:r>
            <a:endParaRPr lang="en-GB" dirty="0"/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0004" y="2323372"/>
            <a:ext cx="1433277" cy="1433277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9544" y="1965751"/>
            <a:ext cx="1433277" cy="2148518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2519" y="1250509"/>
            <a:ext cx="1433277" cy="3579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58741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12" grpId="0"/>
      <p:bldP spid="12" grpId="1"/>
      <p:bldP spid="16" grpId="0" animBg="1"/>
      <p:bldP spid="16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038555" y="2515582"/>
            <a:ext cx="105754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600" dirty="0"/>
              <a:t>?</a:t>
            </a:r>
            <a:endParaRPr lang="en-GB" dirty="0"/>
          </a:p>
        </p:txBody>
      </p:sp>
      <p:sp>
        <p:nvSpPr>
          <p:cNvPr id="3" name="Rectangle: Rounded Corners 31"/>
          <p:cNvSpPr/>
          <p:nvPr/>
        </p:nvSpPr>
        <p:spPr>
          <a:xfrm>
            <a:off x="4103575" y="5180414"/>
            <a:ext cx="991654" cy="963125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18A0D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TextBox 9"/>
          <p:cNvSpPr txBox="1"/>
          <p:nvPr/>
        </p:nvSpPr>
        <p:spPr>
          <a:xfrm>
            <a:off x="2896854" y="5085344"/>
            <a:ext cx="71128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600" dirty="0"/>
              <a:t>+</a:t>
            </a:r>
            <a:endParaRPr lang="en-GB" dirty="0"/>
          </a:p>
        </p:txBody>
      </p:sp>
      <p:sp>
        <p:nvSpPr>
          <p:cNvPr id="11" name="TextBox 10"/>
          <p:cNvSpPr txBox="1"/>
          <p:nvPr/>
        </p:nvSpPr>
        <p:spPr>
          <a:xfrm>
            <a:off x="5681780" y="5085344"/>
            <a:ext cx="71128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600" dirty="0"/>
              <a:t>=</a:t>
            </a:r>
            <a:endParaRPr lang="en-GB" dirty="0"/>
          </a:p>
        </p:txBody>
      </p:sp>
      <p:sp>
        <p:nvSpPr>
          <p:cNvPr id="12" name="TextBox 11"/>
          <p:cNvSpPr txBox="1"/>
          <p:nvPr/>
        </p:nvSpPr>
        <p:spPr>
          <a:xfrm>
            <a:off x="4243762" y="5085344"/>
            <a:ext cx="71128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600" dirty="0"/>
              <a:t>5</a:t>
            </a:r>
            <a:endParaRPr lang="en-GB" dirty="0"/>
          </a:p>
        </p:txBody>
      </p:sp>
      <p:sp>
        <p:nvSpPr>
          <p:cNvPr id="13" name="TextBox 12"/>
          <p:cNvSpPr txBox="1"/>
          <p:nvPr/>
        </p:nvSpPr>
        <p:spPr>
          <a:xfrm>
            <a:off x="6772358" y="5085344"/>
            <a:ext cx="115417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600" dirty="0"/>
              <a:t>10</a:t>
            </a:r>
            <a:endParaRPr lang="en-GB" dirty="0"/>
          </a:p>
        </p:txBody>
      </p:sp>
      <p:sp>
        <p:nvSpPr>
          <p:cNvPr id="14" name="TextBox 13"/>
          <p:cNvSpPr txBox="1"/>
          <p:nvPr/>
        </p:nvSpPr>
        <p:spPr>
          <a:xfrm>
            <a:off x="1332783" y="5085344"/>
            <a:ext cx="105754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600" dirty="0"/>
              <a:t>5</a:t>
            </a:r>
            <a:endParaRPr lang="en-GB" dirty="0"/>
          </a:p>
        </p:txBody>
      </p:sp>
      <p:sp>
        <p:nvSpPr>
          <p:cNvPr id="15" name="Rectangle: Rounded Corners 32"/>
          <p:cNvSpPr/>
          <p:nvPr/>
        </p:nvSpPr>
        <p:spPr>
          <a:xfrm>
            <a:off x="6721299" y="549275"/>
            <a:ext cx="1667051" cy="369284"/>
          </a:xfrm>
          <a:prstGeom prst="round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/>
              <a:t>Show Answer</a:t>
            </a:r>
          </a:p>
        </p:txBody>
      </p:sp>
      <p:sp>
        <p:nvSpPr>
          <p:cNvPr id="16" name="Rectangle: Rounded Corners 33"/>
          <p:cNvSpPr/>
          <p:nvPr/>
        </p:nvSpPr>
        <p:spPr>
          <a:xfrm>
            <a:off x="6721299" y="549275"/>
            <a:ext cx="1667052" cy="369284"/>
          </a:xfrm>
          <a:prstGeom prst="round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/>
              <a:t>Hide Answer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755650" y="543693"/>
            <a:ext cx="2563510" cy="369332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r>
              <a:rPr lang="en-GB" b="1" dirty="0"/>
              <a:t>Number Bonds to 10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2833206" y="2476741"/>
            <a:ext cx="71128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600" dirty="0"/>
              <a:t>+</a:t>
            </a:r>
            <a:endParaRPr lang="en-GB" dirty="0"/>
          </a:p>
        </p:txBody>
      </p:sp>
      <p:sp>
        <p:nvSpPr>
          <p:cNvPr id="20" name="TextBox 19"/>
          <p:cNvSpPr txBox="1"/>
          <p:nvPr/>
        </p:nvSpPr>
        <p:spPr>
          <a:xfrm>
            <a:off x="5618132" y="2476741"/>
            <a:ext cx="71128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600" dirty="0"/>
              <a:t>=</a:t>
            </a:r>
            <a:endParaRPr lang="en-GB" dirty="0"/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3281" y="1964353"/>
            <a:ext cx="1433277" cy="2151315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636" y="1964353"/>
            <a:ext cx="1433277" cy="2151315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2519" y="1250509"/>
            <a:ext cx="1433277" cy="3579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75393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12" grpId="0"/>
      <p:bldP spid="12" grpId="1"/>
      <p:bldP spid="16" grpId="0" animBg="1"/>
      <p:bldP spid="16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095578" y="2515582"/>
            <a:ext cx="105754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600" dirty="0"/>
              <a:t>?</a:t>
            </a:r>
            <a:endParaRPr lang="en-GB" dirty="0"/>
          </a:p>
        </p:txBody>
      </p:sp>
      <p:sp>
        <p:nvSpPr>
          <p:cNvPr id="3" name="Rectangle: Rounded Corners 31"/>
          <p:cNvSpPr/>
          <p:nvPr/>
        </p:nvSpPr>
        <p:spPr>
          <a:xfrm>
            <a:off x="4052516" y="5180414"/>
            <a:ext cx="991654" cy="963125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18A0D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TextBox 9"/>
          <p:cNvSpPr txBox="1"/>
          <p:nvPr/>
        </p:nvSpPr>
        <p:spPr>
          <a:xfrm>
            <a:off x="2845795" y="5085344"/>
            <a:ext cx="71128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600" dirty="0"/>
              <a:t>+</a:t>
            </a:r>
            <a:endParaRPr lang="en-GB" dirty="0"/>
          </a:p>
        </p:txBody>
      </p:sp>
      <p:sp>
        <p:nvSpPr>
          <p:cNvPr id="11" name="TextBox 10"/>
          <p:cNvSpPr txBox="1"/>
          <p:nvPr/>
        </p:nvSpPr>
        <p:spPr>
          <a:xfrm>
            <a:off x="5630721" y="5085344"/>
            <a:ext cx="71128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600" dirty="0"/>
              <a:t>=</a:t>
            </a:r>
            <a:endParaRPr lang="en-GB" dirty="0"/>
          </a:p>
        </p:txBody>
      </p:sp>
      <p:sp>
        <p:nvSpPr>
          <p:cNvPr id="12" name="TextBox 11"/>
          <p:cNvSpPr txBox="1"/>
          <p:nvPr/>
        </p:nvSpPr>
        <p:spPr>
          <a:xfrm>
            <a:off x="4192703" y="5085344"/>
            <a:ext cx="71128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600" dirty="0"/>
              <a:t>6</a:t>
            </a:r>
            <a:endParaRPr lang="en-GB" dirty="0"/>
          </a:p>
        </p:txBody>
      </p:sp>
      <p:sp>
        <p:nvSpPr>
          <p:cNvPr id="13" name="TextBox 12"/>
          <p:cNvSpPr txBox="1"/>
          <p:nvPr/>
        </p:nvSpPr>
        <p:spPr>
          <a:xfrm>
            <a:off x="6721299" y="5085344"/>
            <a:ext cx="115417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600" dirty="0"/>
              <a:t>10</a:t>
            </a:r>
            <a:endParaRPr lang="en-GB" dirty="0"/>
          </a:p>
        </p:txBody>
      </p:sp>
      <p:sp>
        <p:nvSpPr>
          <p:cNvPr id="14" name="TextBox 13"/>
          <p:cNvSpPr txBox="1"/>
          <p:nvPr/>
        </p:nvSpPr>
        <p:spPr>
          <a:xfrm>
            <a:off x="1281724" y="5085344"/>
            <a:ext cx="105754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600" dirty="0"/>
              <a:t>4</a:t>
            </a:r>
            <a:endParaRPr lang="en-GB" dirty="0"/>
          </a:p>
        </p:txBody>
      </p:sp>
      <p:sp>
        <p:nvSpPr>
          <p:cNvPr id="15" name="Rectangle: Rounded Corners 32"/>
          <p:cNvSpPr/>
          <p:nvPr/>
        </p:nvSpPr>
        <p:spPr>
          <a:xfrm>
            <a:off x="6721299" y="549275"/>
            <a:ext cx="1667051" cy="369284"/>
          </a:xfrm>
          <a:prstGeom prst="round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/>
              <a:t>Show Answer</a:t>
            </a:r>
          </a:p>
        </p:txBody>
      </p:sp>
      <p:sp>
        <p:nvSpPr>
          <p:cNvPr id="16" name="Rectangle: Rounded Corners 33"/>
          <p:cNvSpPr/>
          <p:nvPr/>
        </p:nvSpPr>
        <p:spPr>
          <a:xfrm>
            <a:off x="6721299" y="549275"/>
            <a:ext cx="1667052" cy="369284"/>
          </a:xfrm>
          <a:prstGeom prst="round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/>
              <a:t>Hide Answer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755650" y="543693"/>
            <a:ext cx="2563510" cy="369332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r>
              <a:rPr lang="en-GB" b="1" dirty="0"/>
              <a:t>Number Bonds to 10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2833206" y="2476741"/>
            <a:ext cx="71128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600" dirty="0"/>
              <a:t>+</a:t>
            </a:r>
            <a:endParaRPr lang="en-GB" dirty="0"/>
          </a:p>
        </p:txBody>
      </p:sp>
      <p:sp>
        <p:nvSpPr>
          <p:cNvPr id="20" name="TextBox 19"/>
          <p:cNvSpPr txBox="1"/>
          <p:nvPr/>
        </p:nvSpPr>
        <p:spPr>
          <a:xfrm>
            <a:off x="5618132" y="2476741"/>
            <a:ext cx="71128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600" dirty="0"/>
              <a:t>=</a:t>
            </a:r>
            <a:endParaRPr lang="en-GB" dirty="0"/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3693" y="2323372"/>
            <a:ext cx="1433277" cy="1433277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5346" y="1965751"/>
            <a:ext cx="1433277" cy="2148518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2519" y="1250509"/>
            <a:ext cx="1433277" cy="3579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56289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12" grpId="0"/>
      <p:bldP spid="12" grpId="1"/>
      <p:bldP spid="16" grpId="0" animBg="1"/>
      <p:bldP spid="16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154067" y="2515582"/>
            <a:ext cx="105754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600" dirty="0"/>
              <a:t>?</a:t>
            </a:r>
            <a:endParaRPr lang="en-GB" dirty="0"/>
          </a:p>
        </p:txBody>
      </p:sp>
      <p:sp>
        <p:nvSpPr>
          <p:cNvPr id="3" name="Rectangle: Rounded Corners 31"/>
          <p:cNvSpPr/>
          <p:nvPr/>
        </p:nvSpPr>
        <p:spPr>
          <a:xfrm>
            <a:off x="4052516" y="5180414"/>
            <a:ext cx="991654" cy="963125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18A0D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TextBox 9"/>
          <p:cNvSpPr txBox="1"/>
          <p:nvPr/>
        </p:nvSpPr>
        <p:spPr>
          <a:xfrm>
            <a:off x="2845795" y="5085344"/>
            <a:ext cx="71128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600" dirty="0"/>
              <a:t>+</a:t>
            </a:r>
            <a:endParaRPr lang="en-GB" dirty="0"/>
          </a:p>
        </p:txBody>
      </p:sp>
      <p:sp>
        <p:nvSpPr>
          <p:cNvPr id="11" name="TextBox 10"/>
          <p:cNvSpPr txBox="1"/>
          <p:nvPr/>
        </p:nvSpPr>
        <p:spPr>
          <a:xfrm>
            <a:off x="5630721" y="5085344"/>
            <a:ext cx="71128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600" dirty="0"/>
              <a:t>=</a:t>
            </a:r>
            <a:endParaRPr lang="en-GB" dirty="0"/>
          </a:p>
        </p:txBody>
      </p:sp>
      <p:sp>
        <p:nvSpPr>
          <p:cNvPr id="12" name="TextBox 11"/>
          <p:cNvSpPr txBox="1"/>
          <p:nvPr/>
        </p:nvSpPr>
        <p:spPr>
          <a:xfrm>
            <a:off x="4192703" y="5085344"/>
            <a:ext cx="71128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600" dirty="0"/>
              <a:t>7</a:t>
            </a:r>
            <a:endParaRPr lang="en-GB" dirty="0"/>
          </a:p>
        </p:txBody>
      </p:sp>
      <p:sp>
        <p:nvSpPr>
          <p:cNvPr id="13" name="TextBox 12"/>
          <p:cNvSpPr txBox="1"/>
          <p:nvPr/>
        </p:nvSpPr>
        <p:spPr>
          <a:xfrm>
            <a:off x="6721299" y="5085344"/>
            <a:ext cx="115417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600" dirty="0"/>
              <a:t>10</a:t>
            </a:r>
            <a:endParaRPr lang="en-GB" dirty="0"/>
          </a:p>
        </p:txBody>
      </p:sp>
      <p:sp>
        <p:nvSpPr>
          <p:cNvPr id="14" name="TextBox 13"/>
          <p:cNvSpPr txBox="1"/>
          <p:nvPr/>
        </p:nvSpPr>
        <p:spPr>
          <a:xfrm>
            <a:off x="1281724" y="5085344"/>
            <a:ext cx="105754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600" dirty="0"/>
              <a:t>3</a:t>
            </a:r>
            <a:endParaRPr lang="en-GB" dirty="0"/>
          </a:p>
        </p:txBody>
      </p:sp>
      <p:sp>
        <p:nvSpPr>
          <p:cNvPr id="15" name="Rectangle: Rounded Corners 32"/>
          <p:cNvSpPr/>
          <p:nvPr/>
        </p:nvSpPr>
        <p:spPr>
          <a:xfrm>
            <a:off x="6721299" y="549275"/>
            <a:ext cx="1667051" cy="369284"/>
          </a:xfrm>
          <a:prstGeom prst="round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/>
              <a:t>Show Answer</a:t>
            </a:r>
          </a:p>
        </p:txBody>
      </p:sp>
      <p:sp>
        <p:nvSpPr>
          <p:cNvPr id="16" name="Rectangle: Rounded Corners 33"/>
          <p:cNvSpPr/>
          <p:nvPr/>
        </p:nvSpPr>
        <p:spPr>
          <a:xfrm>
            <a:off x="6721299" y="549275"/>
            <a:ext cx="1667052" cy="369284"/>
          </a:xfrm>
          <a:prstGeom prst="round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/>
              <a:t>Hide Answer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755650" y="543693"/>
            <a:ext cx="2563510" cy="369332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r>
              <a:rPr lang="en-GB" b="1" dirty="0"/>
              <a:t>Number Bonds to 10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2833206" y="2476741"/>
            <a:ext cx="71128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600" dirty="0"/>
              <a:t>+</a:t>
            </a:r>
            <a:endParaRPr lang="en-GB" dirty="0"/>
          </a:p>
        </p:txBody>
      </p:sp>
      <p:sp>
        <p:nvSpPr>
          <p:cNvPr id="20" name="TextBox 19"/>
          <p:cNvSpPr txBox="1"/>
          <p:nvPr/>
        </p:nvSpPr>
        <p:spPr>
          <a:xfrm>
            <a:off x="5618132" y="2476741"/>
            <a:ext cx="71128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600" dirty="0"/>
              <a:t>=</a:t>
            </a:r>
            <a:endParaRPr lang="en-GB" dirty="0"/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3369" y="1608049"/>
            <a:ext cx="1431960" cy="2863921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6816" y="2324030"/>
            <a:ext cx="1431960" cy="1431960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2519" y="1250509"/>
            <a:ext cx="1433277" cy="3579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74826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12" grpId="0"/>
      <p:bldP spid="12" grpId="1"/>
      <p:bldP spid="16" grpId="0" animBg="1"/>
      <p:bldP spid="16" grpId="1" animBg="1"/>
    </p:bldLst>
  </p:timing>
</p:sld>
</file>

<file path=ppt/theme/theme1.xml><?xml version="1.0" encoding="utf-8"?>
<a:theme xmlns:a="http://schemas.openxmlformats.org/drawingml/2006/main" name="Office Theme">
  <a:themeElements>
    <a:clrScheme name="Twinkl Template">
      <a:dk1>
        <a:srgbClr val="1C1C1C"/>
      </a:dk1>
      <a:lt1>
        <a:sysClr val="window" lastClr="FFFFFF"/>
      </a:lt1>
      <a:dk2>
        <a:srgbClr val="4A4A4A"/>
      </a:dk2>
      <a:lt2>
        <a:srgbClr val="F4F2F2"/>
      </a:lt2>
      <a:accent1>
        <a:srgbClr val="E34192"/>
      </a:accent1>
      <a:accent2>
        <a:srgbClr val="EB8634"/>
      </a:accent2>
      <a:accent3>
        <a:srgbClr val="E6C734"/>
      </a:accent3>
      <a:accent4>
        <a:srgbClr val="79AD42"/>
      </a:accent4>
      <a:accent5>
        <a:srgbClr val="23A7F9"/>
      </a:accent5>
      <a:accent6>
        <a:srgbClr val="954EBE"/>
      </a:accent6>
      <a:hlink>
        <a:srgbClr val="23A7F9"/>
      </a:hlink>
      <a:folHlink>
        <a:srgbClr val="757070"/>
      </a:folHlink>
    </a:clrScheme>
    <a:fontScheme name="Custom 1">
      <a:majorFont>
        <a:latin typeface="Twinkl Sb"/>
        <a:ea typeface=""/>
        <a:cs typeface=""/>
      </a:majorFont>
      <a:minorFont>
        <a:latin typeface="Twink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18A0DB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PowerPoint Guidance.pptx" id="{C62058F5-E99F-4F27-B9E9-05AC47688FF5}" vid="{052CBA24-7177-4CBD-BE8E-943201157C8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PowerPoint Template</Template>
  <TotalTime>102</TotalTime>
  <Words>178</Words>
  <Application>Microsoft Office PowerPoint</Application>
  <PresentationFormat>On-screen Show (4:3)</PresentationFormat>
  <Paragraphs>123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Twinkl</vt:lpstr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Ana Moarcas</dc:creator>
  <cp:lastModifiedBy>Joanne Caseley</cp:lastModifiedBy>
  <cp:revision>31</cp:revision>
  <dcterms:created xsi:type="dcterms:W3CDTF">2020-12-18T18:58:56Z</dcterms:created>
  <dcterms:modified xsi:type="dcterms:W3CDTF">2021-01-27T17:14:41Z</dcterms:modified>
</cp:coreProperties>
</file>